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30243463" cy="42484675"/>
  <p:notesSz cx="9601200" cy="15087600"/>
  <p:defaultTextStyle>
    <a:defPPr>
      <a:defRPr lang="en-US"/>
    </a:defPPr>
    <a:lvl1pPr marL="0" algn="l" defTabSz="4032504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1pPr>
    <a:lvl2pPr marL="2016252" algn="l" defTabSz="4032504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2pPr>
    <a:lvl3pPr marL="4032504" algn="l" defTabSz="4032504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3pPr>
    <a:lvl4pPr marL="6048756" algn="l" defTabSz="4032504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4pPr>
    <a:lvl5pPr marL="8065008" algn="l" defTabSz="4032504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5pPr>
    <a:lvl6pPr marL="10081260" algn="l" defTabSz="4032504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6pPr>
    <a:lvl7pPr marL="12097512" algn="l" defTabSz="4032504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7pPr>
    <a:lvl8pPr marL="14113764" algn="l" defTabSz="4032504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8pPr>
    <a:lvl9pPr marL="16130016" algn="l" defTabSz="4032504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" d="100"/>
          <a:sy n="10" d="100"/>
        </p:scale>
        <p:origin x="-2112" y="-648"/>
      </p:cViewPr>
      <p:guideLst>
        <p:guide orient="horz" pos="13381"/>
        <p:guide pos="95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160519" cy="754380"/>
          </a:xfrm>
          <a:prstGeom prst="rect">
            <a:avLst/>
          </a:prstGeom>
        </p:spPr>
        <p:txBody>
          <a:bodyPr vert="horz" lIns="142227" tIns="71115" rIns="142227" bIns="71115" rtlCol="0"/>
          <a:lstStyle>
            <a:lvl1pPr algn="l">
              <a:defRPr sz="20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61" y="3"/>
            <a:ext cx="4160519" cy="754380"/>
          </a:xfrm>
          <a:prstGeom prst="rect">
            <a:avLst/>
          </a:prstGeom>
        </p:spPr>
        <p:txBody>
          <a:bodyPr vert="horz" lIns="142227" tIns="71115" rIns="142227" bIns="71115" rtlCol="0"/>
          <a:lstStyle>
            <a:lvl1pPr algn="r">
              <a:defRPr sz="2000"/>
            </a:lvl1pPr>
          </a:lstStyle>
          <a:p>
            <a:fld id="{42A2041C-E5E0-4817-98D9-CAEDF2773E4A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87650" y="1130300"/>
            <a:ext cx="4025900" cy="565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2227" tIns="71115" rIns="142227" bIns="711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7166610"/>
            <a:ext cx="7680960" cy="6789420"/>
          </a:xfrm>
          <a:prstGeom prst="rect">
            <a:avLst/>
          </a:prstGeom>
        </p:spPr>
        <p:txBody>
          <a:bodyPr vert="horz" lIns="142227" tIns="71115" rIns="142227" bIns="711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4330605"/>
            <a:ext cx="4160519" cy="754380"/>
          </a:xfrm>
          <a:prstGeom prst="rect">
            <a:avLst/>
          </a:prstGeom>
        </p:spPr>
        <p:txBody>
          <a:bodyPr vert="horz" lIns="142227" tIns="71115" rIns="142227" bIns="71115" rtlCol="0" anchor="b"/>
          <a:lstStyle>
            <a:lvl1pPr algn="l">
              <a:defRPr sz="20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61" y="14330605"/>
            <a:ext cx="4160519" cy="754380"/>
          </a:xfrm>
          <a:prstGeom prst="rect">
            <a:avLst/>
          </a:prstGeom>
        </p:spPr>
        <p:txBody>
          <a:bodyPr vert="horz" lIns="142227" tIns="71115" rIns="142227" bIns="71115" rtlCol="0" anchor="b"/>
          <a:lstStyle>
            <a:lvl1pPr algn="r">
              <a:defRPr sz="2000"/>
            </a:lvl1pPr>
          </a:lstStyle>
          <a:p>
            <a:fld id="{5B595C14-CAEF-4846-9F63-05F9C5E95A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67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87650" y="1130300"/>
            <a:ext cx="4025900" cy="565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95C14-CAEF-4846-9F63-05F9C5E95A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260" y="13197789"/>
            <a:ext cx="25706944" cy="91066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6520" y="24074650"/>
            <a:ext cx="21170424" cy="108571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16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32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48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065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081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097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113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13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F994-EA9C-4F9E-B5A9-4D223D96EF0B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DBD7-F84F-4238-908E-2BDA0B04E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F994-EA9C-4F9E-B5A9-4D223D96EF0B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DBD7-F84F-4238-908E-2BDA0B04E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521307" y="10001607"/>
            <a:ext cx="22504077" cy="2131511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3824" y="10001607"/>
            <a:ext cx="67013422" cy="2131511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F994-EA9C-4F9E-B5A9-4D223D96EF0B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DBD7-F84F-4238-908E-2BDA0B04E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F994-EA9C-4F9E-B5A9-4D223D96EF0B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DBD7-F84F-4238-908E-2BDA0B04E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25" y="27300341"/>
            <a:ext cx="25706944" cy="8437928"/>
          </a:xfrm>
        </p:spPr>
        <p:txBody>
          <a:bodyPr anchor="t"/>
          <a:lstStyle>
            <a:lvl1pPr algn="l">
              <a:defRPr sz="17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9025" y="18006822"/>
            <a:ext cx="25706944" cy="9293519"/>
          </a:xfrm>
        </p:spPr>
        <p:txBody>
          <a:bodyPr anchor="b"/>
          <a:lstStyle>
            <a:lvl1pPr marL="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1pPr>
            <a:lvl2pPr marL="2016252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4032504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6048756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 marL="8065008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  <a:lvl6pPr marL="1008126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6pPr>
            <a:lvl7pPr marL="12097512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7pPr>
            <a:lvl8pPr marL="14113764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8pPr>
            <a:lvl9pPr marL="16130016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F994-EA9C-4F9E-B5A9-4D223D96EF0B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DBD7-F84F-4238-908E-2BDA0B04E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3825" y="58288584"/>
            <a:ext cx="44756125" cy="164864141"/>
          </a:xfrm>
        </p:spPr>
        <p:txBody>
          <a:bodyPr/>
          <a:lstStyle>
            <a:lvl1pPr>
              <a:defRPr sz="12300"/>
            </a:lvl1pPr>
            <a:lvl2pPr>
              <a:defRPr sz="106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4009" y="58288584"/>
            <a:ext cx="44761374" cy="164864141"/>
          </a:xfrm>
        </p:spPr>
        <p:txBody>
          <a:bodyPr/>
          <a:lstStyle>
            <a:lvl1pPr>
              <a:defRPr sz="12300"/>
            </a:lvl1pPr>
            <a:lvl2pPr>
              <a:defRPr sz="106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F994-EA9C-4F9E-B5A9-4D223D96EF0B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DBD7-F84F-4238-908E-2BDA0B04E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74" y="1701357"/>
            <a:ext cx="27219117" cy="708077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173" y="9509882"/>
            <a:ext cx="13362782" cy="3963267"/>
          </a:xfrm>
        </p:spPr>
        <p:txBody>
          <a:bodyPr anchor="b"/>
          <a:lstStyle>
            <a:lvl1pPr marL="0" indent="0">
              <a:buNone/>
              <a:defRPr sz="10600" b="1"/>
            </a:lvl1pPr>
            <a:lvl2pPr marL="2016252" indent="0">
              <a:buNone/>
              <a:defRPr sz="8800" b="1"/>
            </a:lvl2pPr>
            <a:lvl3pPr marL="4032504" indent="0">
              <a:buNone/>
              <a:defRPr sz="7900" b="1"/>
            </a:lvl3pPr>
            <a:lvl4pPr marL="6048756" indent="0">
              <a:buNone/>
              <a:defRPr sz="7100" b="1"/>
            </a:lvl4pPr>
            <a:lvl5pPr marL="8065008" indent="0">
              <a:buNone/>
              <a:defRPr sz="7100" b="1"/>
            </a:lvl5pPr>
            <a:lvl6pPr marL="10081260" indent="0">
              <a:buNone/>
              <a:defRPr sz="7100" b="1"/>
            </a:lvl6pPr>
            <a:lvl7pPr marL="12097512" indent="0">
              <a:buNone/>
              <a:defRPr sz="7100" b="1"/>
            </a:lvl7pPr>
            <a:lvl8pPr marL="14113764" indent="0">
              <a:buNone/>
              <a:defRPr sz="7100" b="1"/>
            </a:lvl8pPr>
            <a:lvl9pPr marL="16130016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173" y="13473150"/>
            <a:ext cx="13362782" cy="24477863"/>
          </a:xfrm>
        </p:spPr>
        <p:txBody>
          <a:bodyPr/>
          <a:lstStyle>
            <a:lvl1pPr>
              <a:defRPr sz="10600"/>
            </a:lvl1pPr>
            <a:lvl2pPr>
              <a:defRPr sz="8800"/>
            </a:lvl2pPr>
            <a:lvl3pPr>
              <a:defRPr sz="79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3262" y="9509882"/>
            <a:ext cx="13368031" cy="3963267"/>
          </a:xfrm>
        </p:spPr>
        <p:txBody>
          <a:bodyPr anchor="b"/>
          <a:lstStyle>
            <a:lvl1pPr marL="0" indent="0">
              <a:buNone/>
              <a:defRPr sz="10600" b="1"/>
            </a:lvl1pPr>
            <a:lvl2pPr marL="2016252" indent="0">
              <a:buNone/>
              <a:defRPr sz="8800" b="1"/>
            </a:lvl2pPr>
            <a:lvl3pPr marL="4032504" indent="0">
              <a:buNone/>
              <a:defRPr sz="7900" b="1"/>
            </a:lvl3pPr>
            <a:lvl4pPr marL="6048756" indent="0">
              <a:buNone/>
              <a:defRPr sz="7100" b="1"/>
            </a:lvl4pPr>
            <a:lvl5pPr marL="8065008" indent="0">
              <a:buNone/>
              <a:defRPr sz="7100" b="1"/>
            </a:lvl5pPr>
            <a:lvl6pPr marL="10081260" indent="0">
              <a:buNone/>
              <a:defRPr sz="7100" b="1"/>
            </a:lvl6pPr>
            <a:lvl7pPr marL="12097512" indent="0">
              <a:buNone/>
              <a:defRPr sz="7100" b="1"/>
            </a:lvl7pPr>
            <a:lvl8pPr marL="14113764" indent="0">
              <a:buNone/>
              <a:defRPr sz="7100" b="1"/>
            </a:lvl8pPr>
            <a:lvl9pPr marL="16130016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3262" y="13473150"/>
            <a:ext cx="13368031" cy="24477863"/>
          </a:xfrm>
        </p:spPr>
        <p:txBody>
          <a:bodyPr/>
          <a:lstStyle>
            <a:lvl1pPr>
              <a:defRPr sz="10600"/>
            </a:lvl1pPr>
            <a:lvl2pPr>
              <a:defRPr sz="8800"/>
            </a:lvl2pPr>
            <a:lvl3pPr>
              <a:defRPr sz="79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F994-EA9C-4F9E-B5A9-4D223D96EF0B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DBD7-F84F-4238-908E-2BDA0B04E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F994-EA9C-4F9E-B5A9-4D223D96EF0B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DBD7-F84F-4238-908E-2BDA0B04E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F994-EA9C-4F9E-B5A9-4D223D96EF0B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DBD7-F84F-4238-908E-2BDA0B04E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76" y="1691519"/>
            <a:ext cx="9949891" cy="7198793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354" y="1691522"/>
            <a:ext cx="16906936" cy="36259493"/>
          </a:xfrm>
        </p:spPr>
        <p:txBody>
          <a:bodyPr/>
          <a:lstStyle>
            <a:lvl1pPr>
              <a:defRPr sz="14100"/>
            </a:lvl1pPr>
            <a:lvl2pPr>
              <a:defRPr sz="12300"/>
            </a:lvl2pPr>
            <a:lvl3pPr>
              <a:defRPr sz="106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176" y="8890316"/>
            <a:ext cx="9949891" cy="29060701"/>
          </a:xfrm>
        </p:spPr>
        <p:txBody>
          <a:bodyPr/>
          <a:lstStyle>
            <a:lvl1pPr marL="0" indent="0">
              <a:buNone/>
              <a:defRPr sz="6200"/>
            </a:lvl1pPr>
            <a:lvl2pPr marL="2016252" indent="0">
              <a:buNone/>
              <a:defRPr sz="5300"/>
            </a:lvl2pPr>
            <a:lvl3pPr marL="4032504" indent="0">
              <a:buNone/>
              <a:defRPr sz="4400"/>
            </a:lvl3pPr>
            <a:lvl4pPr marL="6048756" indent="0">
              <a:buNone/>
              <a:defRPr sz="4000"/>
            </a:lvl4pPr>
            <a:lvl5pPr marL="8065008" indent="0">
              <a:buNone/>
              <a:defRPr sz="4000"/>
            </a:lvl5pPr>
            <a:lvl6pPr marL="10081260" indent="0">
              <a:buNone/>
              <a:defRPr sz="4000"/>
            </a:lvl6pPr>
            <a:lvl7pPr marL="12097512" indent="0">
              <a:buNone/>
              <a:defRPr sz="4000"/>
            </a:lvl7pPr>
            <a:lvl8pPr marL="14113764" indent="0">
              <a:buNone/>
              <a:defRPr sz="4000"/>
            </a:lvl8pPr>
            <a:lvl9pPr marL="16130016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F994-EA9C-4F9E-B5A9-4D223D96EF0B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DBD7-F84F-4238-908E-2BDA0B04E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930" y="29739272"/>
            <a:ext cx="18146078" cy="3510890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930" y="3796085"/>
            <a:ext cx="18146078" cy="25490805"/>
          </a:xfrm>
        </p:spPr>
        <p:txBody>
          <a:bodyPr/>
          <a:lstStyle>
            <a:lvl1pPr marL="0" indent="0">
              <a:buNone/>
              <a:defRPr sz="14100"/>
            </a:lvl1pPr>
            <a:lvl2pPr marL="2016252" indent="0">
              <a:buNone/>
              <a:defRPr sz="12300"/>
            </a:lvl2pPr>
            <a:lvl3pPr marL="4032504" indent="0">
              <a:buNone/>
              <a:defRPr sz="10600"/>
            </a:lvl3pPr>
            <a:lvl4pPr marL="6048756" indent="0">
              <a:buNone/>
              <a:defRPr sz="8800"/>
            </a:lvl4pPr>
            <a:lvl5pPr marL="8065008" indent="0">
              <a:buNone/>
              <a:defRPr sz="8800"/>
            </a:lvl5pPr>
            <a:lvl6pPr marL="10081260" indent="0">
              <a:buNone/>
              <a:defRPr sz="8800"/>
            </a:lvl6pPr>
            <a:lvl7pPr marL="12097512" indent="0">
              <a:buNone/>
              <a:defRPr sz="8800"/>
            </a:lvl7pPr>
            <a:lvl8pPr marL="14113764" indent="0">
              <a:buNone/>
              <a:defRPr sz="8800"/>
            </a:lvl8pPr>
            <a:lvl9pPr marL="16130016" indent="0">
              <a:buNone/>
              <a:defRPr sz="8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7930" y="33250162"/>
            <a:ext cx="18146078" cy="4986045"/>
          </a:xfrm>
        </p:spPr>
        <p:txBody>
          <a:bodyPr/>
          <a:lstStyle>
            <a:lvl1pPr marL="0" indent="0">
              <a:buNone/>
              <a:defRPr sz="6200"/>
            </a:lvl1pPr>
            <a:lvl2pPr marL="2016252" indent="0">
              <a:buNone/>
              <a:defRPr sz="5300"/>
            </a:lvl2pPr>
            <a:lvl3pPr marL="4032504" indent="0">
              <a:buNone/>
              <a:defRPr sz="4400"/>
            </a:lvl3pPr>
            <a:lvl4pPr marL="6048756" indent="0">
              <a:buNone/>
              <a:defRPr sz="4000"/>
            </a:lvl4pPr>
            <a:lvl5pPr marL="8065008" indent="0">
              <a:buNone/>
              <a:defRPr sz="4000"/>
            </a:lvl5pPr>
            <a:lvl6pPr marL="10081260" indent="0">
              <a:buNone/>
              <a:defRPr sz="4000"/>
            </a:lvl6pPr>
            <a:lvl7pPr marL="12097512" indent="0">
              <a:buNone/>
              <a:defRPr sz="4000"/>
            </a:lvl7pPr>
            <a:lvl8pPr marL="14113764" indent="0">
              <a:buNone/>
              <a:defRPr sz="4000"/>
            </a:lvl8pPr>
            <a:lvl9pPr marL="16130016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F994-EA9C-4F9E-B5A9-4D223D96EF0B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DBD7-F84F-4238-908E-2BDA0B04E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2174" y="1701357"/>
            <a:ext cx="27219117" cy="7080779"/>
          </a:xfrm>
          <a:prstGeom prst="rect">
            <a:avLst/>
          </a:prstGeom>
        </p:spPr>
        <p:txBody>
          <a:bodyPr vert="horz" lIns="403250" tIns="201625" rIns="403250" bIns="20162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174" y="9913094"/>
            <a:ext cx="27219117" cy="28037922"/>
          </a:xfrm>
          <a:prstGeom prst="rect">
            <a:avLst/>
          </a:prstGeom>
        </p:spPr>
        <p:txBody>
          <a:bodyPr vert="horz" lIns="403250" tIns="201625" rIns="403250" bIns="20162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2173" y="39377003"/>
            <a:ext cx="7056808" cy="2261916"/>
          </a:xfrm>
          <a:prstGeom prst="rect">
            <a:avLst/>
          </a:prstGeom>
        </p:spPr>
        <p:txBody>
          <a:bodyPr vert="horz" lIns="403250" tIns="201625" rIns="403250" bIns="201625" rtlCol="0" anchor="ctr"/>
          <a:lstStyle>
            <a:lvl1pPr algn="l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F994-EA9C-4F9E-B5A9-4D223D96EF0B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3184" y="39377003"/>
            <a:ext cx="9577097" cy="2261916"/>
          </a:xfrm>
          <a:prstGeom prst="rect">
            <a:avLst/>
          </a:prstGeom>
        </p:spPr>
        <p:txBody>
          <a:bodyPr vert="horz" lIns="403250" tIns="201625" rIns="403250" bIns="201625" rtlCol="0" anchor="ctr"/>
          <a:lstStyle>
            <a:lvl1pPr algn="ct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74482" y="39377003"/>
            <a:ext cx="7056808" cy="2261916"/>
          </a:xfrm>
          <a:prstGeom prst="rect">
            <a:avLst/>
          </a:prstGeom>
        </p:spPr>
        <p:txBody>
          <a:bodyPr vert="horz" lIns="403250" tIns="201625" rIns="403250" bIns="201625" rtlCol="0" anchor="ctr"/>
          <a:lstStyle>
            <a:lvl1pPr algn="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FDBD7-F84F-4238-908E-2BDA0B04E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32504" rtl="0" eaLnBrk="1" latinLnBrk="0" hangingPunct="1">
        <a:spcBef>
          <a:spcPct val="0"/>
        </a:spcBef>
        <a:buNone/>
        <a:defRPr sz="19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12189" indent="-1512189" algn="l" defTabSz="4032504" rtl="0" eaLnBrk="1" latinLnBrk="0" hangingPunct="1">
        <a:spcBef>
          <a:spcPct val="20000"/>
        </a:spcBef>
        <a:buFont typeface="Arial" pitchFamily="34" charset="0"/>
        <a:buChar char="•"/>
        <a:defRPr sz="14100" kern="1200">
          <a:solidFill>
            <a:schemeClr val="tx1"/>
          </a:solidFill>
          <a:latin typeface="+mn-lt"/>
          <a:ea typeface="+mn-ea"/>
          <a:cs typeface="+mn-cs"/>
        </a:defRPr>
      </a:lvl1pPr>
      <a:lvl2pPr marL="3276410" indent="-1260158" algn="l" defTabSz="4032504" rtl="0" eaLnBrk="1" latinLnBrk="0" hangingPunct="1">
        <a:spcBef>
          <a:spcPct val="20000"/>
        </a:spcBef>
        <a:buFont typeface="Arial" pitchFamily="34" charset="0"/>
        <a:buChar char="–"/>
        <a:defRPr sz="12300" kern="1200">
          <a:solidFill>
            <a:schemeClr val="tx1"/>
          </a:solidFill>
          <a:latin typeface="+mn-lt"/>
          <a:ea typeface="+mn-ea"/>
          <a:cs typeface="+mn-cs"/>
        </a:defRPr>
      </a:lvl2pPr>
      <a:lvl3pPr marL="5040630" indent="-1008126" algn="l" defTabSz="4032504" rtl="0" eaLnBrk="1" latinLnBrk="0" hangingPunct="1">
        <a:spcBef>
          <a:spcPct val="20000"/>
        </a:spcBef>
        <a:buFont typeface="Arial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3pPr>
      <a:lvl4pPr marL="7056882" indent="-1008126" algn="l" defTabSz="4032504" rtl="0" eaLnBrk="1" latinLnBrk="0" hangingPunct="1">
        <a:spcBef>
          <a:spcPct val="20000"/>
        </a:spcBef>
        <a:buFont typeface="Arial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9073134" indent="-1008126" algn="l" defTabSz="4032504" rtl="0" eaLnBrk="1" latinLnBrk="0" hangingPunct="1">
        <a:spcBef>
          <a:spcPct val="20000"/>
        </a:spcBef>
        <a:buFont typeface="Arial" pitchFamily="34" charset="0"/>
        <a:buChar char="»"/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1089386" indent="-1008126" algn="l" defTabSz="4032504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105638" indent="-1008126" algn="l" defTabSz="4032504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indent="-1008126" algn="l" defTabSz="4032504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138142" indent="-1008126" algn="l" defTabSz="4032504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2504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1pPr>
      <a:lvl2pPr marL="2016252" algn="l" defTabSz="4032504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4032504" algn="l" defTabSz="4032504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048756" algn="l" defTabSz="4032504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8065008" algn="l" defTabSz="4032504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10081260" algn="l" defTabSz="4032504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6pPr>
      <a:lvl7pPr marL="12097512" algn="l" defTabSz="4032504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7pPr>
      <a:lvl8pPr marL="14113764" algn="l" defTabSz="4032504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6130016" algn="l" defTabSz="4032504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png"/><Relationship Id="rId5" Type="http://schemas.openxmlformats.org/officeDocument/2006/relationships/image" Target="../media/image1.wmf"/><Relationship Id="rId10" Type="http://schemas.openxmlformats.org/officeDocument/2006/relationships/image" Target="../media/image5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845149" y="931300"/>
            <a:ext cx="27509983" cy="29351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512189" marR="0" lvl="0" indent="-1512189" defTabSz="403250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Security Services Lifecycle Management in Dynamically</a:t>
            </a:r>
            <a:r>
              <a:rPr kumimoji="0" lang="en-US" sz="80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Provisioned Composable Services</a:t>
            </a: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17129947" y="26390670"/>
            <a:ext cx="12049290" cy="1041648"/>
          </a:xfrm>
          <a:prstGeom prst="rect">
            <a:avLst/>
          </a:prstGeom>
        </p:spPr>
        <p:txBody>
          <a:bodyPr vert="horz" lIns="403250" tIns="201625" rIns="403250" bIns="201625" rtlCol="0" anchor="ctr">
            <a:noAutofit/>
          </a:bodyPr>
          <a:lstStyle/>
          <a:p>
            <a:pPr marL="0" marR="0" lvl="0" indent="0" defTabSz="40325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GEMBus Infrastructure for Composable Services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1648433" y="24180772"/>
            <a:ext cx="12560472" cy="4962357"/>
          </a:xfrm>
          <a:prstGeom prst="rect">
            <a:avLst/>
          </a:prstGeom>
        </p:spPr>
        <p:txBody>
          <a:bodyPr vert="horz" lIns="403250" tIns="201625" rIns="403250" bIns="201625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800" b="1" dirty="0" smtClean="0"/>
              <a:t>ITU-T standards </a:t>
            </a:r>
            <a:r>
              <a:rPr lang="en-US" sz="1800" b="1" dirty="0" err="1" smtClean="0"/>
              <a:t>seria</a:t>
            </a:r>
            <a:r>
              <a:rPr lang="en-US" sz="1800" b="1" dirty="0" smtClean="0"/>
              <a:t> </a:t>
            </a:r>
            <a:r>
              <a:rPr lang="en-GB" sz="1800" b="1" dirty="0" smtClean="0"/>
              <a:t>Y: Global information infrastructure, Internet protocol aspects and Next-Generation Networks (NGN)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/>
              <a:t> ITU-T REC Y.2232 (01/2008) NGN convergence service model and scenario using Web Services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/>
              <a:t> ITU-T REC Y.2234 (09/2008) </a:t>
            </a:r>
            <a:r>
              <a:rPr lang="en-GB" sz="1800" dirty="0" smtClean="0"/>
              <a:t>Open service environment capabilities for NGN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/>
              <a:t> ITU-T REC Y.2701 (04/2007) Security requirements for NGN release 1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/>
              <a:t> Security requirements to NGN and security services binding to basic NGN interfaces (e.g., UNI, NNI, ANI) 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800" b="1" dirty="0" smtClean="0"/>
              <a:t>TMF </a:t>
            </a:r>
            <a:r>
              <a:rPr lang="en-US" sz="1800" b="1" dirty="0" err="1" smtClean="0"/>
              <a:t>standardised</a:t>
            </a:r>
            <a:r>
              <a:rPr lang="en-US" sz="1800" b="1" dirty="0" smtClean="0"/>
              <a:t> frameworks, practices and procedures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/>
              <a:t> NGOSS – New Generation Operations Systems and Software (including </a:t>
            </a:r>
            <a:r>
              <a:rPr lang="en-US" sz="1800" dirty="0" err="1" smtClean="0"/>
              <a:t>eTOM</a:t>
            </a:r>
            <a:r>
              <a:rPr lang="en-US" sz="1800" dirty="0" smtClean="0"/>
              <a:t>)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/>
              <a:t> SDF - Service Delivery Framework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/>
              <a:t> SLAM  - Service Level Agreement (SLA) Management Framework</a:t>
            </a:r>
          </a:p>
          <a:p>
            <a:pPr>
              <a:spcBef>
                <a:spcPts val="600"/>
              </a:spcBef>
            </a:pPr>
            <a:r>
              <a:rPr lang="en-US" sz="1800" b="1" dirty="0" smtClean="0"/>
              <a:t>Open Group </a:t>
            </a:r>
            <a:r>
              <a:rPr lang="en-GB" sz="1800" b="1" dirty="0" smtClean="0"/>
              <a:t>Service Integration Maturity Model (OSIMM)</a:t>
            </a:r>
            <a:endParaRPr lang="en-US" sz="1800" b="1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Provides</a:t>
            </a:r>
            <a:r>
              <a:rPr lang="en-GB" sz="1800" dirty="0" smtClean="0"/>
              <a:t> </a:t>
            </a:r>
            <a:r>
              <a:rPr lang="en-US" sz="1800" dirty="0" smtClean="0"/>
              <a:t>framework for evaluation and development of the strategy for business model/processes migration to true SOA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Defines 7 maturity level and 7 dimensions to achieve “Dynamically reconfigured </a:t>
            </a:r>
            <a:r>
              <a:rPr lang="en-US" sz="1800" dirty="0" err="1" smtClean="0"/>
              <a:t>virtualised</a:t>
            </a:r>
            <a:r>
              <a:rPr lang="en-US" sz="1800" dirty="0" smtClean="0"/>
              <a:t> services”</a:t>
            </a:r>
            <a:endParaRPr lang="en-GB" sz="1800" dirty="0" smtClean="0"/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 To ensure consistency security issues addressed at multiple dimensions: </a:t>
            </a:r>
            <a:r>
              <a:rPr lang="en-US" sz="1800" dirty="0" smtClean="0"/>
              <a:t>Business, Methods/models, Services. (Information) </a:t>
            </a:r>
            <a:endParaRPr lang="en-GB" sz="1800" dirty="0" smtClean="0"/>
          </a:p>
          <a:p>
            <a:pPr>
              <a:spcBef>
                <a:spcPts val="600"/>
              </a:spcBef>
            </a:pPr>
            <a:r>
              <a:rPr lang="en-US" sz="1800" b="1" dirty="0" smtClean="0"/>
              <a:t>Microsoft Security Development Lifecycle (SDL) Framework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Primarily focused on the product development process by engineers/programmers</a:t>
            </a:r>
            <a:endParaRPr lang="en-GB" sz="1800" dirty="0" smtClean="0"/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(Training) – Requirements – Design – Implementation – Verification – Release – (Response)</a:t>
            </a:r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>
          <a:xfrm>
            <a:off x="1319815" y="35884050"/>
            <a:ext cx="3286315" cy="2336832"/>
          </a:xfrm>
          <a:prstGeom prst="rect">
            <a:avLst/>
          </a:prstGeom>
        </p:spPr>
        <p:txBody>
          <a:bodyPr vert="horz" lIns="180000" tIns="201625" rIns="180000" bIns="201625" numCol="1" rtlCol="0">
            <a:noAutofit/>
          </a:bodyPr>
          <a:lstStyle/>
          <a:p>
            <a:pPr marL="342900" marR="0" lvl="0" indent="-342900" defTabSz="4032504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Service  instance</a:t>
            </a:r>
          </a:p>
          <a:p>
            <a:pPr marL="342900" marR="0" lvl="0" indent="-342900" defTabSz="4032504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GB" sz="1600" noProof="0" dirty="0" smtClean="0"/>
              <a:t>Service Management</a:t>
            </a:r>
            <a:r>
              <a:rPr lang="en-GB" sz="1600" dirty="0" smtClean="0"/>
              <a:t> Interface</a:t>
            </a:r>
          </a:p>
          <a:p>
            <a:pPr marL="342900" marR="0" lvl="0" indent="-342900" defTabSz="4032504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Service</a:t>
            </a: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Functional Interface</a:t>
            </a:r>
          </a:p>
          <a:p>
            <a:pPr marL="342900" marR="0" lvl="0" indent="-342900" defTabSz="4032504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GB" sz="1600" baseline="0" dirty="0" smtClean="0"/>
              <a:t>Management Support</a:t>
            </a:r>
            <a:r>
              <a:rPr lang="en-GB" sz="1600" dirty="0" smtClean="0"/>
              <a:t> Service (SDF MSS)</a:t>
            </a:r>
          </a:p>
          <a:p>
            <a:pPr marL="342900" marR="0" lvl="0" indent="-342900" defTabSz="4032504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Infrastructure</a:t>
            </a: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Support Service (ISS)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>
          <a:xfrm>
            <a:off x="1429355" y="11294035"/>
            <a:ext cx="13400272" cy="5029184"/>
          </a:xfrm>
          <a:prstGeom prst="rect">
            <a:avLst/>
          </a:prstGeom>
        </p:spPr>
        <p:txBody>
          <a:bodyPr vert="horz" lIns="403250" tIns="201625" rIns="403250" bIns="201625" rtlCol="0">
            <a:noAutofit/>
          </a:bodyPr>
          <a:lstStyle/>
          <a:p>
            <a:pPr marL="0" marR="0" lvl="0" indent="0" defTabSz="4032504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Security Service request and generation of the GRI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that will serve as a provisioning session identifier and will bind all other stages and related security context.</a:t>
            </a:r>
          </a:p>
          <a:p>
            <a:pPr marL="0" marR="0" lvl="0" indent="0" defTabSz="4032504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Reservation session binding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that provides support for complex reservation process including required access control and policy enforcement.</a:t>
            </a:r>
          </a:p>
          <a:p>
            <a:pPr marL="0" marR="0" lvl="0" indent="0" defTabSz="4032504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Deployment stage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begins after all component resources have been reserved and includes distribution of the security context and binding the reserved resources or services to GRI as a common provisioning session ID.</a:t>
            </a:r>
          </a:p>
          <a:p>
            <a:pPr marL="0" marR="0" lvl="0" indent="0" defTabSz="4032504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Registration&amp;Synchronisation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stage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(optional) specifically targets possible scenarios with the provisioned services migration or failover/interruption. In a simple case, the Registration stage binds the local resource or hosting platform run-time process ID to the GRI as a provisioning session ID.</a:t>
            </a:r>
          </a:p>
          <a:p>
            <a:pPr marL="0" marR="0" lvl="0" indent="0" defTabSz="4032504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Operation stage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- security services provide access control to the provisioned services and maintain the service access or usage session.</a:t>
            </a:r>
          </a:p>
          <a:p>
            <a:pPr marL="0" marR="0" lvl="0" indent="0" defTabSz="4032504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Decommissioning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stage ensures that all sessions are terminated, data are cleaned up and session security context is recycled.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4" name="Object 4"/>
          <p:cNvGraphicFramePr>
            <a:graphicFrameLocks noChangeAspect="1"/>
          </p:cNvGraphicFramePr>
          <p:nvPr/>
        </p:nvGraphicFramePr>
        <p:xfrm>
          <a:off x="1498607" y="6795165"/>
          <a:ext cx="12996862" cy="380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Picture" r:id="rId4" imgW="6210360" imgH="1771560" progId="Word.Picture.8">
                  <p:embed/>
                </p:oleObj>
              </mc:Choice>
              <mc:Fallback>
                <p:oleObj name="Picture" r:id="rId4" imgW="6210360" imgH="177156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7" y="6795165"/>
                        <a:ext cx="12996862" cy="38049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Group 353"/>
          <p:cNvGraphicFramePr>
            <a:graphicFrameLocks/>
          </p:cNvGraphicFramePr>
          <p:nvPr/>
        </p:nvGraphicFramePr>
        <p:xfrm>
          <a:off x="1405014" y="17102686"/>
          <a:ext cx="6353260" cy="5730270"/>
        </p:xfrm>
        <a:graphic>
          <a:graphicData uri="http://schemas.openxmlformats.org/drawingml/2006/table">
            <a:tbl>
              <a:tblPr/>
              <a:tblGrid>
                <a:gridCol w="865204"/>
                <a:gridCol w="924571"/>
                <a:gridCol w="1365417"/>
                <a:gridCol w="1211506"/>
                <a:gridCol w="1061992"/>
                <a:gridCol w="924570"/>
              </a:tblGrid>
              <a:tr h="718490"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SLM stages</a:t>
                      </a:r>
                      <a:endParaRPr kumimoji="0" lang="en-GB" sz="3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Request</a:t>
                      </a: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Design/ Reservation Development</a:t>
                      </a: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Deployment</a:t>
                      </a: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Operation</a:t>
                      </a: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Decomissioning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302"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Process/ Activity</a:t>
                      </a:r>
                      <a:endParaRPr kumimoji="0" lang="en-GB" sz="3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SLA 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Nego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tiation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Service/ Resource Composition Reservation</a:t>
                      </a: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Composition</a:t>
                      </a:r>
                    </a:p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Configuration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Orchestration/ Session Management</a:t>
                      </a: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Logoff Accounting</a:t>
                      </a: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308">
                <a:tc gridSpan="6"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Mechanisms/Methods</a:t>
                      </a: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58"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SLA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V</a:t>
                      </a:r>
                      <a:endParaRPr kumimoji="0" lang="en-GB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V</a:t>
                      </a:r>
                      <a:endParaRPr kumimoji="0" lang="en-GB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561958"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Workflow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(V)</a:t>
                      </a:r>
                      <a:endParaRPr kumimoji="0" lang="en-GB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V</a:t>
                      </a:r>
                      <a:endParaRPr kumimoji="0" lang="en-GB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58"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Metadata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V</a:t>
                      </a:r>
                      <a:endParaRPr kumimoji="0" lang="en-GB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V</a:t>
                      </a:r>
                      <a:endParaRPr kumimoji="0" lang="en-GB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V</a:t>
                      </a:r>
                      <a:endParaRPr kumimoji="0" lang="en-GB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V</a:t>
                      </a:r>
                      <a:endParaRPr kumimoji="0" lang="en-GB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349"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Dynamic Security </a:t>
                      </a:r>
                      <a:r>
                        <a:rPr kumimoji="0" lang="en-GB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Associatn</a:t>
                      </a:r>
                      <a:endParaRPr kumimoji="0" lang="en-GB" sz="3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(V)</a:t>
                      </a:r>
                      <a:endParaRPr kumimoji="0" lang="en-GB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V</a:t>
                      </a:r>
                      <a:endParaRPr kumimoji="0" lang="en-GB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V</a:t>
                      </a:r>
                      <a:endParaRPr kumimoji="0" lang="en-GB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349"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AuthZ Session Context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V</a:t>
                      </a:r>
                      <a:endParaRPr kumimoji="0" lang="en-GB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(V)</a:t>
                      </a:r>
                      <a:endParaRPr kumimoji="0" lang="en-GB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V</a:t>
                      </a:r>
                      <a:endParaRPr kumimoji="0" lang="en-GB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58"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Logging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(V)</a:t>
                      </a:r>
                      <a:endParaRPr kumimoji="0" lang="en-GB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(V)</a:t>
                      </a:r>
                      <a:endParaRPr kumimoji="0" lang="en-GB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V</a:t>
                      </a:r>
                      <a:endParaRPr kumimoji="0" lang="en-GB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096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V</a:t>
                      </a:r>
                      <a:endParaRPr kumimoji="0" lang="en-GB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marT="48168" marB="48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" y="-654025"/>
            <a:ext cx="184731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7602207" y="7183183"/>
          <a:ext cx="10401300" cy="6716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Picture" r:id="rId6" imgW="5019840" imgH="3095640" progId="Word.Picture.8">
                  <p:embed/>
                </p:oleObj>
              </mc:Choice>
              <mc:Fallback>
                <p:oleObj name="Picture" r:id="rId6" imgW="5019840" imgH="3095640" progId="Word.Picture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2207" y="7183183"/>
                        <a:ext cx="10401300" cy="67167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17933232" y="14217594"/>
            <a:ext cx="94386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Components of the typical e-Science infrastructure involving </a:t>
            </a:r>
            <a:r>
              <a:rPr lang="en-GB" sz="2400" dirty="0" err="1" smtClean="0"/>
              <a:t>multidomain</a:t>
            </a: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2400" dirty="0" smtClean="0"/>
              <a:t>and multi-tier Grid and Cloud resources and network infrastructure.</a:t>
            </a:r>
            <a:endParaRPr lang="en-US" sz="2400" dirty="0"/>
          </a:p>
        </p:txBody>
      </p:sp>
      <p:sp>
        <p:nvSpPr>
          <p:cNvPr id="60" name="Title 1"/>
          <p:cNvSpPr txBox="1">
            <a:spLocks/>
          </p:cNvSpPr>
          <p:nvPr/>
        </p:nvSpPr>
        <p:spPr>
          <a:xfrm>
            <a:off x="1027713" y="5124298"/>
            <a:ext cx="11855532" cy="1053678"/>
          </a:xfrm>
          <a:prstGeom prst="rect">
            <a:avLst/>
          </a:prstGeom>
        </p:spPr>
        <p:txBody>
          <a:bodyPr vert="horz" lIns="403250" tIns="201625" rIns="403250" bIns="201625" rtlCol="0" anchor="ctr">
            <a:noAutofit/>
          </a:bodyPr>
          <a:lstStyle/>
          <a:p>
            <a:pPr marL="0" marR="0" lvl="0" indent="0" algn="ctr" defTabSz="40325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Security Services Lifecycle Model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591839" y="39783852"/>
            <a:ext cx="177088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Credits: Yuri Demchenko, </a:t>
            </a:r>
            <a:r>
              <a:rPr lang="en-US" sz="2800" dirty="0" err="1" smtClean="0"/>
              <a:t>Cees</a:t>
            </a:r>
            <a:r>
              <a:rPr lang="en-US" sz="2800" dirty="0" smtClean="0"/>
              <a:t> de </a:t>
            </a:r>
            <a:r>
              <a:rPr lang="en-US" sz="2800" dirty="0" err="1" smtClean="0"/>
              <a:t>Laat</a:t>
            </a:r>
            <a:r>
              <a:rPr lang="en-US" sz="2800" dirty="0" smtClean="0"/>
              <a:t>, Diego R. Lopez, Joan A. Garcia </a:t>
            </a:r>
            <a:r>
              <a:rPr lang="en-US" sz="2800" dirty="0" err="1" smtClean="0"/>
              <a:t>Espin</a:t>
            </a:r>
            <a:endParaRPr lang="en-US" sz="2800" dirty="0" smtClean="0"/>
          </a:p>
          <a:p>
            <a:pPr algn="ctr"/>
            <a:r>
              <a:rPr lang="en-US" sz="2800" dirty="0" smtClean="0"/>
              <a:t>Contact: Yuri Demchenko &lt;y.demchenko@uva.nl&gt;</a:t>
            </a:r>
          </a:p>
          <a:p>
            <a:pPr algn="ctr"/>
            <a:endParaRPr lang="en-US" sz="2800" dirty="0"/>
          </a:p>
        </p:txBody>
      </p:sp>
      <p:sp>
        <p:nvSpPr>
          <p:cNvPr id="63" name="Rectangle 2"/>
          <p:cNvSpPr txBox="1">
            <a:spLocks noChangeArrowheads="1"/>
          </p:cNvSpPr>
          <p:nvPr/>
        </p:nvSpPr>
        <p:spPr>
          <a:xfrm>
            <a:off x="1356329" y="29296999"/>
            <a:ext cx="12450933" cy="595387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Service Delivery Framework (SDF) by </a:t>
            </a:r>
            <a:r>
              <a:rPr lang="en-US" sz="2800" dirty="0" err="1" smtClean="0"/>
              <a:t>TeleManagement</a:t>
            </a:r>
            <a:r>
              <a:rPr lang="en-US" sz="2800" dirty="0" smtClean="0"/>
              <a:t> Forum (</a:t>
            </a:r>
            <a:r>
              <a:rPr lang="en-US" sz="2800" dirty="0" err="1" smtClean="0"/>
              <a:t>refactored</a:t>
            </a:r>
            <a:r>
              <a:rPr lang="en-US" sz="2800" dirty="0" smtClean="0"/>
              <a:t> from[1])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4" name="Rectangle 3"/>
          <p:cNvSpPr txBox="1">
            <a:spLocks noChangeArrowheads="1"/>
          </p:cNvSpPr>
          <p:nvPr/>
        </p:nvSpPr>
        <p:spPr>
          <a:xfrm>
            <a:off x="9754320" y="30143293"/>
            <a:ext cx="4929255" cy="538550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03250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Targeted  automation of the whole service delivery and operation process including:</a:t>
            </a:r>
          </a:p>
          <a:p>
            <a:pPr marL="0" marR="0" lvl="0" indent="0" algn="l" defTabSz="403250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End-to-end service management in a multi-service providers environment </a:t>
            </a:r>
          </a:p>
          <a:p>
            <a:pPr marL="0" marR="0" lvl="0" indent="0" algn="l" defTabSz="403250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End-to-end service management in a composite, hosted and/or syndicated service environment </a:t>
            </a:r>
          </a:p>
          <a:p>
            <a:pPr marL="0" marR="0" lvl="0" indent="0" algn="l" defTabSz="403250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Management functions to support a highly distributed service environment, for example unified or federated security, user profile management, charging etc. </a:t>
            </a:r>
          </a:p>
          <a:p>
            <a:pPr marL="0" marR="0" lvl="0" indent="0" algn="l" defTabSz="403250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Any other scenario that pertains to a given phase of the service lifecycle challenges, such as on-boarding, provisioning, or service creation </a:t>
            </a:r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16801329" y="5408450"/>
            <a:ext cx="12523959" cy="1269440"/>
          </a:xfrm>
          <a:prstGeom prst="rect">
            <a:avLst/>
          </a:prstGeom>
        </p:spPr>
        <p:txBody>
          <a:bodyPr vert="horz" lIns="403250" tIns="201625" rIns="403250" bIns="201625" rtlCol="0" anchor="ctr">
            <a:noAutofit/>
          </a:bodyPr>
          <a:lstStyle/>
          <a:p>
            <a:pPr marL="0" marR="0" lvl="0" indent="0" algn="ctr" defTabSz="40325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Use case: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Provisioning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Multi-domain Collaborative Environment On-Demand</a:t>
            </a:r>
          </a:p>
        </p:txBody>
      </p:sp>
      <p:sp>
        <p:nvSpPr>
          <p:cNvPr id="97" name="Rectangle 2"/>
          <p:cNvSpPr txBox="1">
            <a:spLocks noChangeArrowheads="1"/>
          </p:cNvSpPr>
          <p:nvPr/>
        </p:nvSpPr>
        <p:spPr>
          <a:xfrm>
            <a:off x="1246790" y="23565286"/>
            <a:ext cx="13071654" cy="769357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Existing Frameworks in Services Virtualisation and On-Demand</a:t>
            </a:r>
            <a:r>
              <a:rPr kumimoji="0" lang="en-US" sz="3200" b="1" i="0" u="sng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Provisioning </a:t>
            </a:r>
            <a:endParaRPr kumimoji="0" lang="en-GB" sz="3200" b="1" i="0" u="sng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7823693" y="15801900"/>
            <a:ext cx="105099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chemeClr val="accent1">
                    <a:lumMod val="50000"/>
                  </a:schemeClr>
                </a:solidFill>
              </a:rPr>
              <a:t>Composable Services Architecture (CSA) </a:t>
            </a:r>
            <a:endParaRPr lang="en-US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72" name="Picture 171" descr="!-geysers-logo0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4432547" y="40091595"/>
            <a:ext cx="5096091" cy="1077100"/>
          </a:xfrm>
          <a:prstGeom prst="rect">
            <a:avLst/>
          </a:prstGeom>
        </p:spPr>
      </p:pic>
      <p:pic>
        <p:nvPicPr>
          <p:cNvPr id="173" name="Picture 172" descr="geant_logo_rgb_300dpi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16531" y="39668448"/>
            <a:ext cx="3946756" cy="2000329"/>
          </a:xfrm>
          <a:prstGeom prst="rect">
            <a:avLst/>
          </a:prstGeom>
        </p:spPr>
      </p:pic>
      <p:pic>
        <p:nvPicPr>
          <p:cNvPr id="175" name="Picture 174" descr="rediris-1.1.4-175x44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74404" y="41130227"/>
            <a:ext cx="3615617" cy="957741"/>
          </a:xfrm>
          <a:prstGeom prst="rect">
            <a:avLst/>
          </a:prstGeom>
        </p:spPr>
      </p:pic>
      <p:pic>
        <p:nvPicPr>
          <p:cNvPr id="176" name="Picture 175" descr="i2cat - logo01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0635195" y="40668613"/>
            <a:ext cx="2008215" cy="1492494"/>
          </a:xfrm>
          <a:prstGeom prst="rect">
            <a:avLst/>
          </a:prstGeom>
        </p:spPr>
      </p:pic>
      <p:pic>
        <p:nvPicPr>
          <p:cNvPr id="177" name="Picture 176" descr="uva-logo.em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0813197" y="41130228"/>
            <a:ext cx="7037416" cy="811582"/>
          </a:xfrm>
          <a:prstGeom prst="rect">
            <a:avLst/>
          </a:prstGeom>
        </p:spPr>
      </p:pic>
      <p:sp>
        <p:nvSpPr>
          <p:cNvPr id="178" name="TextBox 177"/>
          <p:cNvSpPr txBox="1"/>
          <p:nvPr/>
        </p:nvSpPr>
        <p:spPr>
          <a:xfrm>
            <a:off x="8111234" y="16993936"/>
            <a:ext cx="6694050" cy="5686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600" b="1" dirty="0" smtClean="0">
                <a:solidFill>
                  <a:schemeClr val="accent1">
                    <a:lumMod val="50000"/>
                  </a:schemeClr>
                </a:solidFill>
              </a:rPr>
              <a:t>General and security mechanisms in SLM/SSLM</a:t>
            </a:r>
            <a:endParaRPr lang="en-US" sz="2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spcAft>
                <a:spcPts val="300"/>
              </a:spcAft>
            </a:pPr>
            <a:r>
              <a:rPr lang="en-GB" sz="2000" b="1" dirty="0" smtClean="0"/>
              <a:t>SLA</a:t>
            </a:r>
            <a:r>
              <a:rPr lang="en-GB" sz="2000" dirty="0" smtClean="0"/>
              <a:t> – used at the stage of the service Request placing and can also include SLA negotiation process.</a:t>
            </a:r>
            <a:endParaRPr lang="en-US" sz="2000" dirty="0" smtClean="0"/>
          </a:p>
          <a:p>
            <a:pPr lvl="0">
              <a:spcAft>
                <a:spcPts val="300"/>
              </a:spcAft>
            </a:pPr>
            <a:r>
              <a:rPr lang="en-GB" sz="2000" b="1" dirty="0" smtClean="0"/>
              <a:t>Workflow</a:t>
            </a:r>
            <a:r>
              <a:rPr lang="en-GB" sz="2000" dirty="0" smtClean="0"/>
              <a:t> is typically used at the Operation stage as service Orchestration mechanism and can be originated from the design/reservation stage.</a:t>
            </a:r>
            <a:endParaRPr lang="en-US" sz="2000" dirty="0" smtClean="0"/>
          </a:p>
          <a:p>
            <a:pPr lvl="0">
              <a:spcAft>
                <a:spcPts val="300"/>
              </a:spcAft>
            </a:pPr>
            <a:r>
              <a:rPr lang="en-GB" sz="2000" b="1" dirty="0" smtClean="0"/>
              <a:t>Metadata</a:t>
            </a:r>
            <a:r>
              <a:rPr lang="en-GB" sz="2000" dirty="0" smtClean="0"/>
              <a:t> are created and used during the whole service lifecycle and together with security services actually ensure the integrity of the SLM/SSLM.</a:t>
            </a:r>
            <a:endParaRPr lang="en-US" sz="2000" dirty="0" smtClean="0"/>
          </a:p>
          <a:p>
            <a:pPr lvl="0">
              <a:spcAft>
                <a:spcPts val="300"/>
              </a:spcAft>
            </a:pPr>
            <a:r>
              <a:rPr lang="en-GB" sz="2000" b="1" dirty="0" smtClean="0"/>
              <a:t>Dynamic Security Associations </a:t>
            </a:r>
            <a:r>
              <a:rPr lang="en-GB" sz="2000" dirty="0" smtClean="0"/>
              <a:t>support the integrity of the provisioned resources and are bound to the security sessions.</a:t>
            </a:r>
            <a:endParaRPr lang="en-US" sz="2000" dirty="0" smtClean="0"/>
          </a:p>
          <a:p>
            <a:pPr lvl="0">
              <a:spcAft>
                <a:spcPts val="300"/>
              </a:spcAft>
            </a:pPr>
            <a:r>
              <a:rPr lang="en-GB" sz="2000" b="1" dirty="0" smtClean="0"/>
              <a:t>Authorisation Session Context </a:t>
            </a:r>
            <a:r>
              <a:rPr lang="en-GB" sz="2000" dirty="0" smtClean="0"/>
              <a:t>supports integrity of the authorisation sessions during Reservation, Deployment and Operation stages. </a:t>
            </a:r>
            <a:endParaRPr lang="en-US" sz="2000" dirty="0" smtClean="0"/>
          </a:p>
          <a:p>
            <a:pPr lvl="0">
              <a:spcAft>
                <a:spcPts val="300"/>
              </a:spcAft>
            </a:pPr>
            <a:r>
              <a:rPr lang="en-GB" sz="2000" b="1" dirty="0" smtClean="0"/>
              <a:t>Logging </a:t>
            </a:r>
            <a:r>
              <a:rPr lang="en-GB" sz="2000" dirty="0" smtClean="0"/>
              <a:t>can be actually used at each stage and essentially important during the last 2 stages – Operation and Decommissioning. </a:t>
            </a:r>
            <a:endParaRPr lang="en-US" sz="2000" dirty="0" smtClean="0"/>
          </a:p>
        </p:txBody>
      </p:sp>
      <p:sp>
        <p:nvSpPr>
          <p:cNvPr id="182" name="Content Placeholder 2"/>
          <p:cNvSpPr txBox="1">
            <a:spLocks/>
          </p:cNvSpPr>
          <p:nvPr/>
        </p:nvSpPr>
        <p:spPr>
          <a:xfrm>
            <a:off x="17166459" y="35080764"/>
            <a:ext cx="11939752" cy="1460519"/>
          </a:xfrm>
          <a:prstGeom prst="rect">
            <a:avLst/>
          </a:prstGeom>
        </p:spPr>
        <p:txBody>
          <a:bodyPr vert="horz" lIns="403250" tIns="201625" rIns="403250" bIns="201625" rtlCol="0">
            <a:noAutofit/>
          </a:bodyPr>
          <a:lstStyle/>
          <a:p>
            <a:pPr marL="0" marR="0" lvl="0" indent="0" defTabSz="403250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GEMBus provides common dynamically configurable messaging infrastructure for Composable services communication</a:t>
            </a:r>
          </a:p>
          <a:p>
            <a:pPr marL="0" marR="0" lvl="0" indent="0" defTabSz="403250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200" dirty="0" smtClean="0"/>
              <a:t>GEMBus is an ongoing development in the GN3 JRA3 Task 3 Composable Services activity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3" name="Rectangle 2"/>
          <p:cNvSpPr txBox="1">
            <a:spLocks noChangeArrowheads="1"/>
          </p:cNvSpPr>
          <p:nvPr/>
        </p:nvSpPr>
        <p:spPr>
          <a:xfrm>
            <a:off x="16801329" y="37015953"/>
            <a:ext cx="11538108" cy="615486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Contributing Project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4" name="Rectangle 3"/>
          <p:cNvSpPr txBox="1">
            <a:spLocks noChangeArrowheads="1"/>
          </p:cNvSpPr>
          <p:nvPr/>
        </p:nvSpPr>
        <p:spPr>
          <a:xfrm>
            <a:off x="16509225" y="37709700"/>
            <a:ext cx="11939751" cy="1125342"/>
          </a:xfrm>
          <a:prstGeom prst="rect">
            <a:avLst/>
          </a:prstGeom>
        </p:spPr>
        <p:txBody>
          <a:bodyPr vert="horz" lIns="403250" tIns="201625" rIns="403250" bIns="201625" rtlCol="0">
            <a:noAutofit/>
          </a:bodyPr>
          <a:lstStyle/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GEANT3 JRA3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Task 3 – Composable services (GEMBus) </a:t>
            </a: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 - http://www.geant.net/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GEYSERS – Generalised Architecture for Infrastructure services - http://www.geysers.eu/</a:t>
            </a:r>
          </a:p>
          <a:p>
            <a:pPr marL="0" marR="0" lvl="0" indent="0" defTabSz="4032504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881662" y="546622"/>
            <a:ext cx="28516653" cy="3192833"/>
            <a:chOff x="881661" y="518843"/>
            <a:chExt cx="28516653" cy="2921040"/>
          </a:xfrm>
        </p:grpSpPr>
        <p:cxnSp>
          <p:nvCxnSpPr>
            <p:cNvPr id="119" name="Straight Connector 118"/>
            <p:cNvCxnSpPr/>
            <p:nvPr/>
          </p:nvCxnSpPr>
          <p:spPr>
            <a:xfrm>
              <a:off x="7052358" y="3439883"/>
              <a:ext cx="2234595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 flipH="1" flipV="1">
              <a:off x="27773486" y="1997620"/>
              <a:ext cx="2884527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10800000">
              <a:off x="881661" y="518843"/>
              <a:ext cx="2848014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TextBox 128"/>
          <p:cNvSpPr txBox="1"/>
          <p:nvPr/>
        </p:nvSpPr>
        <p:spPr>
          <a:xfrm>
            <a:off x="7636567" y="3893327"/>
            <a:ext cx="2154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Yuri Demchenko,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Cees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Laat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(University of Amsterdam), Diego R. Lopez (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RedIRIS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), Joan A. Garcia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Espin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(I2CAT)</a:t>
            </a:r>
          </a:p>
        </p:txBody>
      </p:sp>
      <p:cxnSp>
        <p:nvCxnSpPr>
          <p:cNvPr id="132" name="Straight Connector 131"/>
          <p:cNvCxnSpPr/>
          <p:nvPr/>
        </p:nvCxnSpPr>
        <p:spPr>
          <a:xfrm>
            <a:off x="1648434" y="4816555"/>
            <a:ext cx="26873568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Freeform 134"/>
          <p:cNvSpPr/>
          <p:nvPr/>
        </p:nvSpPr>
        <p:spPr>
          <a:xfrm>
            <a:off x="1100739" y="16794941"/>
            <a:ext cx="14057505" cy="6308731"/>
          </a:xfrm>
          <a:custGeom>
            <a:avLst/>
            <a:gdLst>
              <a:gd name="connsiteX0" fmla="*/ 0 w 13874940"/>
              <a:gd name="connsiteY0" fmla="*/ 973700 h 5842080"/>
              <a:gd name="connsiteX1" fmla="*/ 285191 w 13874940"/>
              <a:gd name="connsiteY1" fmla="*/ 285190 h 5842080"/>
              <a:gd name="connsiteX2" fmla="*/ 973702 w 13874940"/>
              <a:gd name="connsiteY2" fmla="*/ 1 h 5842080"/>
              <a:gd name="connsiteX3" fmla="*/ 12901240 w 13874940"/>
              <a:gd name="connsiteY3" fmla="*/ 0 h 5842080"/>
              <a:gd name="connsiteX4" fmla="*/ 13589750 w 13874940"/>
              <a:gd name="connsiteY4" fmla="*/ 285191 h 5842080"/>
              <a:gd name="connsiteX5" fmla="*/ 13874939 w 13874940"/>
              <a:gd name="connsiteY5" fmla="*/ 973702 h 5842080"/>
              <a:gd name="connsiteX6" fmla="*/ 13874940 w 13874940"/>
              <a:gd name="connsiteY6" fmla="*/ 4868380 h 5842080"/>
              <a:gd name="connsiteX7" fmla="*/ 13589750 w 13874940"/>
              <a:gd name="connsiteY7" fmla="*/ 5556890 h 5842080"/>
              <a:gd name="connsiteX8" fmla="*/ 12901240 w 13874940"/>
              <a:gd name="connsiteY8" fmla="*/ 5842080 h 5842080"/>
              <a:gd name="connsiteX9" fmla="*/ 973700 w 13874940"/>
              <a:gd name="connsiteY9" fmla="*/ 5842080 h 5842080"/>
              <a:gd name="connsiteX10" fmla="*/ 285190 w 13874940"/>
              <a:gd name="connsiteY10" fmla="*/ 5556889 h 5842080"/>
              <a:gd name="connsiteX11" fmla="*/ 0 w 13874940"/>
              <a:gd name="connsiteY11" fmla="*/ 4868379 h 5842080"/>
              <a:gd name="connsiteX12" fmla="*/ 0 w 13874940"/>
              <a:gd name="connsiteY12" fmla="*/ 973700 h 5842080"/>
              <a:gd name="connsiteX0" fmla="*/ 36552 w 13911492"/>
              <a:gd name="connsiteY0" fmla="*/ 973739 h 5842119"/>
              <a:gd name="connsiteX1" fmla="*/ 182604 w 13911492"/>
              <a:gd name="connsiteY1" fmla="*/ 182604 h 5842119"/>
              <a:gd name="connsiteX2" fmla="*/ 1010254 w 13911492"/>
              <a:gd name="connsiteY2" fmla="*/ 40 h 5842119"/>
              <a:gd name="connsiteX3" fmla="*/ 12937792 w 13911492"/>
              <a:gd name="connsiteY3" fmla="*/ 39 h 5842119"/>
              <a:gd name="connsiteX4" fmla="*/ 13626302 w 13911492"/>
              <a:gd name="connsiteY4" fmla="*/ 285230 h 5842119"/>
              <a:gd name="connsiteX5" fmla="*/ 13911491 w 13911492"/>
              <a:gd name="connsiteY5" fmla="*/ 973741 h 5842119"/>
              <a:gd name="connsiteX6" fmla="*/ 13911492 w 13911492"/>
              <a:gd name="connsiteY6" fmla="*/ 4868419 h 5842119"/>
              <a:gd name="connsiteX7" fmla="*/ 13626302 w 13911492"/>
              <a:gd name="connsiteY7" fmla="*/ 5556929 h 5842119"/>
              <a:gd name="connsiteX8" fmla="*/ 12937792 w 13911492"/>
              <a:gd name="connsiteY8" fmla="*/ 5842119 h 5842119"/>
              <a:gd name="connsiteX9" fmla="*/ 1010252 w 13911492"/>
              <a:gd name="connsiteY9" fmla="*/ 5842119 h 5842119"/>
              <a:gd name="connsiteX10" fmla="*/ 321742 w 13911492"/>
              <a:gd name="connsiteY10" fmla="*/ 5556928 h 5842119"/>
              <a:gd name="connsiteX11" fmla="*/ 36552 w 13911492"/>
              <a:gd name="connsiteY11" fmla="*/ 4868418 h 5842119"/>
              <a:gd name="connsiteX12" fmla="*/ 36552 w 13911492"/>
              <a:gd name="connsiteY12" fmla="*/ 973739 h 5842119"/>
              <a:gd name="connsiteX0" fmla="*/ 16232 w 13891172"/>
              <a:gd name="connsiteY0" fmla="*/ 620722 h 5842080"/>
              <a:gd name="connsiteX1" fmla="*/ 162284 w 13891172"/>
              <a:gd name="connsiteY1" fmla="*/ 182565 h 5842080"/>
              <a:gd name="connsiteX2" fmla="*/ 989934 w 13891172"/>
              <a:gd name="connsiteY2" fmla="*/ 1 h 5842080"/>
              <a:gd name="connsiteX3" fmla="*/ 12917472 w 13891172"/>
              <a:gd name="connsiteY3" fmla="*/ 0 h 5842080"/>
              <a:gd name="connsiteX4" fmla="*/ 13605982 w 13891172"/>
              <a:gd name="connsiteY4" fmla="*/ 285191 h 5842080"/>
              <a:gd name="connsiteX5" fmla="*/ 13891171 w 13891172"/>
              <a:gd name="connsiteY5" fmla="*/ 973702 h 5842080"/>
              <a:gd name="connsiteX6" fmla="*/ 13891172 w 13891172"/>
              <a:gd name="connsiteY6" fmla="*/ 4868380 h 5842080"/>
              <a:gd name="connsiteX7" fmla="*/ 13605982 w 13891172"/>
              <a:gd name="connsiteY7" fmla="*/ 5556890 h 5842080"/>
              <a:gd name="connsiteX8" fmla="*/ 12917472 w 13891172"/>
              <a:gd name="connsiteY8" fmla="*/ 5842080 h 5842080"/>
              <a:gd name="connsiteX9" fmla="*/ 989932 w 13891172"/>
              <a:gd name="connsiteY9" fmla="*/ 5842080 h 5842080"/>
              <a:gd name="connsiteX10" fmla="*/ 301422 w 13891172"/>
              <a:gd name="connsiteY10" fmla="*/ 5556889 h 5842080"/>
              <a:gd name="connsiteX11" fmla="*/ 16232 w 13891172"/>
              <a:gd name="connsiteY11" fmla="*/ 4868379 h 5842080"/>
              <a:gd name="connsiteX12" fmla="*/ 16232 w 13891172"/>
              <a:gd name="connsiteY12" fmla="*/ 620722 h 5842080"/>
              <a:gd name="connsiteX0" fmla="*/ 0 w 13874940"/>
              <a:gd name="connsiteY0" fmla="*/ 620723 h 5842081"/>
              <a:gd name="connsiteX1" fmla="*/ 146052 w 13874940"/>
              <a:gd name="connsiteY1" fmla="*/ 182566 h 5842081"/>
              <a:gd name="connsiteX2" fmla="*/ 547695 w 13874940"/>
              <a:gd name="connsiteY2" fmla="*/ 1 h 5842081"/>
              <a:gd name="connsiteX3" fmla="*/ 12901240 w 13874940"/>
              <a:gd name="connsiteY3" fmla="*/ 1 h 5842081"/>
              <a:gd name="connsiteX4" fmla="*/ 13589750 w 13874940"/>
              <a:gd name="connsiteY4" fmla="*/ 285192 h 5842081"/>
              <a:gd name="connsiteX5" fmla="*/ 13874939 w 13874940"/>
              <a:gd name="connsiteY5" fmla="*/ 973703 h 5842081"/>
              <a:gd name="connsiteX6" fmla="*/ 13874940 w 13874940"/>
              <a:gd name="connsiteY6" fmla="*/ 4868381 h 5842081"/>
              <a:gd name="connsiteX7" fmla="*/ 13589750 w 13874940"/>
              <a:gd name="connsiteY7" fmla="*/ 5556891 h 5842081"/>
              <a:gd name="connsiteX8" fmla="*/ 12901240 w 13874940"/>
              <a:gd name="connsiteY8" fmla="*/ 5842081 h 5842081"/>
              <a:gd name="connsiteX9" fmla="*/ 973700 w 13874940"/>
              <a:gd name="connsiteY9" fmla="*/ 5842081 h 5842081"/>
              <a:gd name="connsiteX10" fmla="*/ 285190 w 13874940"/>
              <a:gd name="connsiteY10" fmla="*/ 5556890 h 5842081"/>
              <a:gd name="connsiteX11" fmla="*/ 0 w 13874940"/>
              <a:gd name="connsiteY11" fmla="*/ 4868380 h 5842081"/>
              <a:gd name="connsiteX12" fmla="*/ 0 w 13874940"/>
              <a:gd name="connsiteY12" fmla="*/ 620723 h 5842081"/>
              <a:gd name="connsiteX0" fmla="*/ 0 w 13874940"/>
              <a:gd name="connsiteY0" fmla="*/ 438158 h 5842081"/>
              <a:gd name="connsiteX1" fmla="*/ 146052 w 13874940"/>
              <a:gd name="connsiteY1" fmla="*/ 182566 h 5842081"/>
              <a:gd name="connsiteX2" fmla="*/ 547695 w 13874940"/>
              <a:gd name="connsiteY2" fmla="*/ 1 h 5842081"/>
              <a:gd name="connsiteX3" fmla="*/ 12901240 w 13874940"/>
              <a:gd name="connsiteY3" fmla="*/ 1 h 5842081"/>
              <a:gd name="connsiteX4" fmla="*/ 13589750 w 13874940"/>
              <a:gd name="connsiteY4" fmla="*/ 285192 h 5842081"/>
              <a:gd name="connsiteX5" fmla="*/ 13874939 w 13874940"/>
              <a:gd name="connsiteY5" fmla="*/ 973703 h 5842081"/>
              <a:gd name="connsiteX6" fmla="*/ 13874940 w 13874940"/>
              <a:gd name="connsiteY6" fmla="*/ 4868381 h 5842081"/>
              <a:gd name="connsiteX7" fmla="*/ 13589750 w 13874940"/>
              <a:gd name="connsiteY7" fmla="*/ 5556891 h 5842081"/>
              <a:gd name="connsiteX8" fmla="*/ 12901240 w 13874940"/>
              <a:gd name="connsiteY8" fmla="*/ 5842081 h 5842081"/>
              <a:gd name="connsiteX9" fmla="*/ 973700 w 13874940"/>
              <a:gd name="connsiteY9" fmla="*/ 5842081 h 5842081"/>
              <a:gd name="connsiteX10" fmla="*/ 285190 w 13874940"/>
              <a:gd name="connsiteY10" fmla="*/ 5556890 h 5842081"/>
              <a:gd name="connsiteX11" fmla="*/ 0 w 13874940"/>
              <a:gd name="connsiteY11" fmla="*/ 4868380 h 5842081"/>
              <a:gd name="connsiteX12" fmla="*/ 0 w 13874940"/>
              <a:gd name="connsiteY12" fmla="*/ 438158 h 5842081"/>
              <a:gd name="connsiteX0" fmla="*/ 0 w 13874940"/>
              <a:gd name="connsiteY0" fmla="*/ 438157 h 5842080"/>
              <a:gd name="connsiteX1" fmla="*/ 146052 w 13874940"/>
              <a:gd name="connsiteY1" fmla="*/ 182565 h 5842080"/>
              <a:gd name="connsiteX2" fmla="*/ 401643 w 13874940"/>
              <a:gd name="connsiteY2" fmla="*/ 1 h 5842080"/>
              <a:gd name="connsiteX3" fmla="*/ 12901240 w 13874940"/>
              <a:gd name="connsiteY3" fmla="*/ 0 h 5842080"/>
              <a:gd name="connsiteX4" fmla="*/ 13589750 w 13874940"/>
              <a:gd name="connsiteY4" fmla="*/ 285191 h 5842080"/>
              <a:gd name="connsiteX5" fmla="*/ 13874939 w 13874940"/>
              <a:gd name="connsiteY5" fmla="*/ 973702 h 5842080"/>
              <a:gd name="connsiteX6" fmla="*/ 13874940 w 13874940"/>
              <a:gd name="connsiteY6" fmla="*/ 4868380 h 5842080"/>
              <a:gd name="connsiteX7" fmla="*/ 13589750 w 13874940"/>
              <a:gd name="connsiteY7" fmla="*/ 5556890 h 5842080"/>
              <a:gd name="connsiteX8" fmla="*/ 12901240 w 13874940"/>
              <a:gd name="connsiteY8" fmla="*/ 5842080 h 5842080"/>
              <a:gd name="connsiteX9" fmla="*/ 973700 w 13874940"/>
              <a:gd name="connsiteY9" fmla="*/ 5842080 h 5842080"/>
              <a:gd name="connsiteX10" fmla="*/ 285190 w 13874940"/>
              <a:gd name="connsiteY10" fmla="*/ 5556889 h 5842080"/>
              <a:gd name="connsiteX11" fmla="*/ 0 w 13874940"/>
              <a:gd name="connsiteY11" fmla="*/ 4868379 h 5842080"/>
              <a:gd name="connsiteX12" fmla="*/ 0 w 13874940"/>
              <a:gd name="connsiteY12" fmla="*/ 438157 h 5842080"/>
              <a:gd name="connsiteX0" fmla="*/ 0 w 13874940"/>
              <a:gd name="connsiteY0" fmla="*/ 438157 h 5842080"/>
              <a:gd name="connsiteX1" fmla="*/ 109539 w 13874940"/>
              <a:gd name="connsiteY1" fmla="*/ 146052 h 5842080"/>
              <a:gd name="connsiteX2" fmla="*/ 401643 w 13874940"/>
              <a:gd name="connsiteY2" fmla="*/ 1 h 5842080"/>
              <a:gd name="connsiteX3" fmla="*/ 12901240 w 13874940"/>
              <a:gd name="connsiteY3" fmla="*/ 0 h 5842080"/>
              <a:gd name="connsiteX4" fmla="*/ 13589750 w 13874940"/>
              <a:gd name="connsiteY4" fmla="*/ 285191 h 5842080"/>
              <a:gd name="connsiteX5" fmla="*/ 13874939 w 13874940"/>
              <a:gd name="connsiteY5" fmla="*/ 973702 h 5842080"/>
              <a:gd name="connsiteX6" fmla="*/ 13874940 w 13874940"/>
              <a:gd name="connsiteY6" fmla="*/ 4868380 h 5842080"/>
              <a:gd name="connsiteX7" fmla="*/ 13589750 w 13874940"/>
              <a:gd name="connsiteY7" fmla="*/ 5556890 h 5842080"/>
              <a:gd name="connsiteX8" fmla="*/ 12901240 w 13874940"/>
              <a:gd name="connsiteY8" fmla="*/ 5842080 h 5842080"/>
              <a:gd name="connsiteX9" fmla="*/ 973700 w 13874940"/>
              <a:gd name="connsiteY9" fmla="*/ 5842080 h 5842080"/>
              <a:gd name="connsiteX10" fmla="*/ 285190 w 13874940"/>
              <a:gd name="connsiteY10" fmla="*/ 5556889 h 5842080"/>
              <a:gd name="connsiteX11" fmla="*/ 0 w 13874940"/>
              <a:gd name="connsiteY11" fmla="*/ 4868379 h 5842080"/>
              <a:gd name="connsiteX12" fmla="*/ 0 w 13874940"/>
              <a:gd name="connsiteY12" fmla="*/ 438157 h 5842080"/>
              <a:gd name="connsiteX0" fmla="*/ 0 w 13874940"/>
              <a:gd name="connsiteY0" fmla="*/ 438157 h 5842080"/>
              <a:gd name="connsiteX1" fmla="*/ 73026 w 13874940"/>
              <a:gd name="connsiteY1" fmla="*/ 73026 h 5842080"/>
              <a:gd name="connsiteX2" fmla="*/ 401643 w 13874940"/>
              <a:gd name="connsiteY2" fmla="*/ 1 h 5842080"/>
              <a:gd name="connsiteX3" fmla="*/ 12901240 w 13874940"/>
              <a:gd name="connsiteY3" fmla="*/ 0 h 5842080"/>
              <a:gd name="connsiteX4" fmla="*/ 13589750 w 13874940"/>
              <a:gd name="connsiteY4" fmla="*/ 285191 h 5842080"/>
              <a:gd name="connsiteX5" fmla="*/ 13874939 w 13874940"/>
              <a:gd name="connsiteY5" fmla="*/ 973702 h 5842080"/>
              <a:gd name="connsiteX6" fmla="*/ 13874940 w 13874940"/>
              <a:gd name="connsiteY6" fmla="*/ 4868380 h 5842080"/>
              <a:gd name="connsiteX7" fmla="*/ 13589750 w 13874940"/>
              <a:gd name="connsiteY7" fmla="*/ 5556890 h 5842080"/>
              <a:gd name="connsiteX8" fmla="*/ 12901240 w 13874940"/>
              <a:gd name="connsiteY8" fmla="*/ 5842080 h 5842080"/>
              <a:gd name="connsiteX9" fmla="*/ 973700 w 13874940"/>
              <a:gd name="connsiteY9" fmla="*/ 5842080 h 5842080"/>
              <a:gd name="connsiteX10" fmla="*/ 285190 w 13874940"/>
              <a:gd name="connsiteY10" fmla="*/ 5556889 h 5842080"/>
              <a:gd name="connsiteX11" fmla="*/ 0 w 13874940"/>
              <a:gd name="connsiteY11" fmla="*/ 4868379 h 5842080"/>
              <a:gd name="connsiteX12" fmla="*/ 0 w 13874940"/>
              <a:gd name="connsiteY12" fmla="*/ 438157 h 5842080"/>
              <a:gd name="connsiteX0" fmla="*/ 0 w 13874940"/>
              <a:gd name="connsiteY0" fmla="*/ 438158 h 5842081"/>
              <a:gd name="connsiteX1" fmla="*/ 73026 w 13874940"/>
              <a:gd name="connsiteY1" fmla="*/ 73027 h 5842081"/>
              <a:gd name="connsiteX2" fmla="*/ 438156 w 13874940"/>
              <a:gd name="connsiteY2" fmla="*/ 1 h 5842081"/>
              <a:gd name="connsiteX3" fmla="*/ 12901240 w 13874940"/>
              <a:gd name="connsiteY3" fmla="*/ 1 h 5842081"/>
              <a:gd name="connsiteX4" fmla="*/ 13589750 w 13874940"/>
              <a:gd name="connsiteY4" fmla="*/ 285192 h 5842081"/>
              <a:gd name="connsiteX5" fmla="*/ 13874939 w 13874940"/>
              <a:gd name="connsiteY5" fmla="*/ 973703 h 5842081"/>
              <a:gd name="connsiteX6" fmla="*/ 13874940 w 13874940"/>
              <a:gd name="connsiteY6" fmla="*/ 4868381 h 5842081"/>
              <a:gd name="connsiteX7" fmla="*/ 13589750 w 13874940"/>
              <a:gd name="connsiteY7" fmla="*/ 5556891 h 5842081"/>
              <a:gd name="connsiteX8" fmla="*/ 12901240 w 13874940"/>
              <a:gd name="connsiteY8" fmla="*/ 5842081 h 5842081"/>
              <a:gd name="connsiteX9" fmla="*/ 973700 w 13874940"/>
              <a:gd name="connsiteY9" fmla="*/ 5842081 h 5842081"/>
              <a:gd name="connsiteX10" fmla="*/ 285190 w 13874940"/>
              <a:gd name="connsiteY10" fmla="*/ 5556890 h 5842081"/>
              <a:gd name="connsiteX11" fmla="*/ 0 w 13874940"/>
              <a:gd name="connsiteY11" fmla="*/ 4868380 h 5842081"/>
              <a:gd name="connsiteX12" fmla="*/ 0 w 13874940"/>
              <a:gd name="connsiteY12" fmla="*/ 438158 h 5842081"/>
              <a:gd name="connsiteX0" fmla="*/ 0 w 13948005"/>
              <a:gd name="connsiteY0" fmla="*/ 511221 h 5915144"/>
              <a:gd name="connsiteX1" fmla="*/ 73026 w 13948005"/>
              <a:gd name="connsiteY1" fmla="*/ 146090 h 5915144"/>
              <a:gd name="connsiteX2" fmla="*/ 438156 w 13948005"/>
              <a:gd name="connsiteY2" fmla="*/ 73064 h 5915144"/>
              <a:gd name="connsiteX3" fmla="*/ 12901240 w 13948005"/>
              <a:gd name="connsiteY3" fmla="*/ 73064 h 5915144"/>
              <a:gd name="connsiteX4" fmla="*/ 13765401 w 13948005"/>
              <a:gd name="connsiteY4" fmla="*/ 182604 h 5915144"/>
              <a:gd name="connsiteX5" fmla="*/ 13874939 w 13948005"/>
              <a:gd name="connsiteY5" fmla="*/ 1046766 h 5915144"/>
              <a:gd name="connsiteX6" fmla="*/ 13874940 w 13948005"/>
              <a:gd name="connsiteY6" fmla="*/ 4941444 h 5915144"/>
              <a:gd name="connsiteX7" fmla="*/ 13589750 w 13948005"/>
              <a:gd name="connsiteY7" fmla="*/ 5629954 h 5915144"/>
              <a:gd name="connsiteX8" fmla="*/ 12901240 w 13948005"/>
              <a:gd name="connsiteY8" fmla="*/ 5915144 h 5915144"/>
              <a:gd name="connsiteX9" fmla="*/ 973700 w 13948005"/>
              <a:gd name="connsiteY9" fmla="*/ 5915144 h 5915144"/>
              <a:gd name="connsiteX10" fmla="*/ 285190 w 13948005"/>
              <a:gd name="connsiteY10" fmla="*/ 5629953 h 5915144"/>
              <a:gd name="connsiteX11" fmla="*/ 0 w 13948005"/>
              <a:gd name="connsiteY11" fmla="*/ 4941443 h 5915144"/>
              <a:gd name="connsiteX12" fmla="*/ 0 w 13948005"/>
              <a:gd name="connsiteY12" fmla="*/ 511221 h 5915144"/>
              <a:gd name="connsiteX0" fmla="*/ 0 w 13911492"/>
              <a:gd name="connsiteY0" fmla="*/ 474708 h 5878631"/>
              <a:gd name="connsiteX1" fmla="*/ 73026 w 13911492"/>
              <a:gd name="connsiteY1" fmla="*/ 109577 h 5878631"/>
              <a:gd name="connsiteX2" fmla="*/ 438156 w 13911492"/>
              <a:gd name="connsiteY2" fmla="*/ 36551 h 5878631"/>
              <a:gd name="connsiteX3" fmla="*/ 12901240 w 13911492"/>
              <a:gd name="connsiteY3" fmla="*/ 36551 h 5878631"/>
              <a:gd name="connsiteX4" fmla="*/ 13728888 w 13911492"/>
              <a:gd name="connsiteY4" fmla="*/ 182604 h 5878631"/>
              <a:gd name="connsiteX5" fmla="*/ 13874939 w 13911492"/>
              <a:gd name="connsiteY5" fmla="*/ 1010253 h 5878631"/>
              <a:gd name="connsiteX6" fmla="*/ 13874940 w 13911492"/>
              <a:gd name="connsiteY6" fmla="*/ 4904931 h 5878631"/>
              <a:gd name="connsiteX7" fmla="*/ 13589750 w 13911492"/>
              <a:gd name="connsiteY7" fmla="*/ 5593441 h 5878631"/>
              <a:gd name="connsiteX8" fmla="*/ 12901240 w 13911492"/>
              <a:gd name="connsiteY8" fmla="*/ 5878631 h 5878631"/>
              <a:gd name="connsiteX9" fmla="*/ 973700 w 13911492"/>
              <a:gd name="connsiteY9" fmla="*/ 5878631 h 5878631"/>
              <a:gd name="connsiteX10" fmla="*/ 285190 w 13911492"/>
              <a:gd name="connsiteY10" fmla="*/ 5593440 h 5878631"/>
              <a:gd name="connsiteX11" fmla="*/ 0 w 13911492"/>
              <a:gd name="connsiteY11" fmla="*/ 4904930 h 5878631"/>
              <a:gd name="connsiteX12" fmla="*/ 0 w 13911492"/>
              <a:gd name="connsiteY12" fmla="*/ 474708 h 5878631"/>
              <a:gd name="connsiteX0" fmla="*/ 0 w 13874940"/>
              <a:gd name="connsiteY0" fmla="*/ 454387 h 5858310"/>
              <a:gd name="connsiteX1" fmla="*/ 73026 w 13874940"/>
              <a:gd name="connsiteY1" fmla="*/ 89256 h 5858310"/>
              <a:gd name="connsiteX2" fmla="*/ 438156 w 13874940"/>
              <a:gd name="connsiteY2" fmla="*/ 16230 h 5858310"/>
              <a:gd name="connsiteX3" fmla="*/ 13327245 w 13874940"/>
              <a:gd name="connsiteY3" fmla="*/ 16231 h 5858310"/>
              <a:gd name="connsiteX4" fmla="*/ 13728888 w 13874940"/>
              <a:gd name="connsiteY4" fmla="*/ 162283 h 5858310"/>
              <a:gd name="connsiteX5" fmla="*/ 13874939 w 13874940"/>
              <a:gd name="connsiteY5" fmla="*/ 989932 h 5858310"/>
              <a:gd name="connsiteX6" fmla="*/ 13874940 w 13874940"/>
              <a:gd name="connsiteY6" fmla="*/ 4884610 h 5858310"/>
              <a:gd name="connsiteX7" fmla="*/ 13589750 w 13874940"/>
              <a:gd name="connsiteY7" fmla="*/ 5573120 h 5858310"/>
              <a:gd name="connsiteX8" fmla="*/ 12901240 w 13874940"/>
              <a:gd name="connsiteY8" fmla="*/ 5858310 h 5858310"/>
              <a:gd name="connsiteX9" fmla="*/ 973700 w 13874940"/>
              <a:gd name="connsiteY9" fmla="*/ 5858310 h 5858310"/>
              <a:gd name="connsiteX10" fmla="*/ 285190 w 13874940"/>
              <a:gd name="connsiteY10" fmla="*/ 5573119 h 5858310"/>
              <a:gd name="connsiteX11" fmla="*/ 0 w 13874940"/>
              <a:gd name="connsiteY11" fmla="*/ 4884609 h 5858310"/>
              <a:gd name="connsiteX12" fmla="*/ 0 w 13874940"/>
              <a:gd name="connsiteY12" fmla="*/ 454387 h 5858310"/>
              <a:gd name="connsiteX0" fmla="*/ 0 w 13874941"/>
              <a:gd name="connsiteY0" fmla="*/ 438158 h 5842081"/>
              <a:gd name="connsiteX1" fmla="*/ 73026 w 13874941"/>
              <a:gd name="connsiteY1" fmla="*/ 73027 h 5842081"/>
              <a:gd name="connsiteX2" fmla="*/ 438156 w 13874941"/>
              <a:gd name="connsiteY2" fmla="*/ 1 h 5842081"/>
              <a:gd name="connsiteX3" fmla="*/ 13327245 w 13874941"/>
              <a:gd name="connsiteY3" fmla="*/ 2 h 5842081"/>
              <a:gd name="connsiteX4" fmla="*/ 13728888 w 13874941"/>
              <a:gd name="connsiteY4" fmla="*/ 146054 h 5842081"/>
              <a:gd name="connsiteX5" fmla="*/ 13874940 w 13874941"/>
              <a:gd name="connsiteY5" fmla="*/ 584209 h 5842081"/>
              <a:gd name="connsiteX6" fmla="*/ 13874940 w 13874941"/>
              <a:gd name="connsiteY6" fmla="*/ 4868381 h 5842081"/>
              <a:gd name="connsiteX7" fmla="*/ 13589750 w 13874941"/>
              <a:gd name="connsiteY7" fmla="*/ 5556891 h 5842081"/>
              <a:gd name="connsiteX8" fmla="*/ 12901240 w 13874941"/>
              <a:gd name="connsiteY8" fmla="*/ 5842081 h 5842081"/>
              <a:gd name="connsiteX9" fmla="*/ 973700 w 13874941"/>
              <a:gd name="connsiteY9" fmla="*/ 5842081 h 5842081"/>
              <a:gd name="connsiteX10" fmla="*/ 285190 w 13874941"/>
              <a:gd name="connsiteY10" fmla="*/ 5556890 h 5842081"/>
              <a:gd name="connsiteX11" fmla="*/ 0 w 13874941"/>
              <a:gd name="connsiteY11" fmla="*/ 4868380 h 5842081"/>
              <a:gd name="connsiteX12" fmla="*/ 0 w 13874941"/>
              <a:gd name="connsiteY12" fmla="*/ 438158 h 5842081"/>
              <a:gd name="connsiteX0" fmla="*/ 0 w 13874941"/>
              <a:gd name="connsiteY0" fmla="*/ 438158 h 5842081"/>
              <a:gd name="connsiteX1" fmla="*/ 73026 w 13874941"/>
              <a:gd name="connsiteY1" fmla="*/ 73027 h 5842081"/>
              <a:gd name="connsiteX2" fmla="*/ 438156 w 13874941"/>
              <a:gd name="connsiteY2" fmla="*/ 1 h 5842081"/>
              <a:gd name="connsiteX3" fmla="*/ 13327245 w 13874941"/>
              <a:gd name="connsiteY3" fmla="*/ 2 h 5842081"/>
              <a:gd name="connsiteX4" fmla="*/ 13765401 w 13874941"/>
              <a:gd name="connsiteY4" fmla="*/ 109540 h 5842081"/>
              <a:gd name="connsiteX5" fmla="*/ 13874940 w 13874941"/>
              <a:gd name="connsiteY5" fmla="*/ 584209 h 5842081"/>
              <a:gd name="connsiteX6" fmla="*/ 13874940 w 13874941"/>
              <a:gd name="connsiteY6" fmla="*/ 4868381 h 5842081"/>
              <a:gd name="connsiteX7" fmla="*/ 13589750 w 13874941"/>
              <a:gd name="connsiteY7" fmla="*/ 5556891 h 5842081"/>
              <a:gd name="connsiteX8" fmla="*/ 12901240 w 13874941"/>
              <a:gd name="connsiteY8" fmla="*/ 5842081 h 5842081"/>
              <a:gd name="connsiteX9" fmla="*/ 973700 w 13874941"/>
              <a:gd name="connsiteY9" fmla="*/ 5842081 h 5842081"/>
              <a:gd name="connsiteX10" fmla="*/ 285190 w 13874941"/>
              <a:gd name="connsiteY10" fmla="*/ 5556890 h 5842081"/>
              <a:gd name="connsiteX11" fmla="*/ 0 w 13874941"/>
              <a:gd name="connsiteY11" fmla="*/ 4868380 h 5842081"/>
              <a:gd name="connsiteX12" fmla="*/ 0 w 13874941"/>
              <a:gd name="connsiteY12" fmla="*/ 438158 h 5842081"/>
              <a:gd name="connsiteX0" fmla="*/ 0 w 13893197"/>
              <a:gd name="connsiteY0" fmla="*/ 438158 h 5842081"/>
              <a:gd name="connsiteX1" fmla="*/ 73026 w 13893197"/>
              <a:gd name="connsiteY1" fmla="*/ 73027 h 5842081"/>
              <a:gd name="connsiteX2" fmla="*/ 438156 w 13893197"/>
              <a:gd name="connsiteY2" fmla="*/ 1 h 5842081"/>
              <a:gd name="connsiteX3" fmla="*/ 13327245 w 13893197"/>
              <a:gd name="connsiteY3" fmla="*/ 2 h 5842081"/>
              <a:gd name="connsiteX4" fmla="*/ 13801914 w 13893197"/>
              <a:gd name="connsiteY4" fmla="*/ 109540 h 5842081"/>
              <a:gd name="connsiteX5" fmla="*/ 13874940 w 13893197"/>
              <a:gd name="connsiteY5" fmla="*/ 584209 h 5842081"/>
              <a:gd name="connsiteX6" fmla="*/ 13874940 w 13893197"/>
              <a:gd name="connsiteY6" fmla="*/ 4868381 h 5842081"/>
              <a:gd name="connsiteX7" fmla="*/ 13589750 w 13893197"/>
              <a:gd name="connsiteY7" fmla="*/ 5556891 h 5842081"/>
              <a:gd name="connsiteX8" fmla="*/ 12901240 w 13893197"/>
              <a:gd name="connsiteY8" fmla="*/ 5842081 h 5842081"/>
              <a:gd name="connsiteX9" fmla="*/ 973700 w 13893197"/>
              <a:gd name="connsiteY9" fmla="*/ 5842081 h 5842081"/>
              <a:gd name="connsiteX10" fmla="*/ 285190 w 13893197"/>
              <a:gd name="connsiteY10" fmla="*/ 5556890 h 5842081"/>
              <a:gd name="connsiteX11" fmla="*/ 0 w 13893197"/>
              <a:gd name="connsiteY11" fmla="*/ 4868380 h 5842081"/>
              <a:gd name="connsiteX12" fmla="*/ 0 w 13893197"/>
              <a:gd name="connsiteY12" fmla="*/ 438158 h 5842081"/>
              <a:gd name="connsiteX0" fmla="*/ 0 w 13984518"/>
              <a:gd name="connsiteY0" fmla="*/ 438158 h 5951659"/>
              <a:gd name="connsiteX1" fmla="*/ 73026 w 13984518"/>
              <a:gd name="connsiteY1" fmla="*/ 73027 h 5951659"/>
              <a:gd name="connsiteX2" fmla="*/ 438156 w 13984518"/>
              <a:gd name="connsiteY2" fmla="*/ 1 h 5951659"/>
              <a:gd name="connsiteX3" fmla="*/ 13327245 w 13984518"/>
              <a:gd name="connsiteY3" fmla="*/ 2 h 5951659"/>
              <a:gd name="connsiteX4" fmla="*/ 13801914 w 13984518"/>
              <a:gd name="connsiteY4" fmla="*/ 109540 h 5951659"/>
              <a:gd name="connsiteX5" fmla="*/ 13874940 w 13984518"/>
              <a:gd name="connsiteY5" fmla="*/ 584209 h 5951659"/>
              <a:gd name="connsiteX6" fmla="*/ 13874940 w 13984518"/>
              <a:gd name="connsiteY6" fmla="*/ 4868381 h 5951659"/>
              <a:gd name="connsiteX7" fmla="*/ 13801914 w 13984518"/>
              <a:gd name="connsiteY7" fmla="*/ 5769055 h 5951659"/>
              <a:gd name="connsiteX8" fmla="*/ 12901240 w 13984518"/>
              <a:gd name="connsiteY8" fmla="*/ 5842081 h 5951659"/>
              <a:gd name="connsiteX9" fmla="*/ 973700 w 13984518"/>
              <a:gd name="connsiteY9" fmla="*/ 5842081 h 5951659"/>
              <a:gd name="connsiteX10" fmla="*/ 285190 w 13984518"/>
              <a:gd name="connsiteY10" fmla="*/ 5556890 h 5951659"/>
              <a:gd name="connsiteX11" fmla="*/ 0 w 13984518"/>
              <a:gd name="connsiteY11" fmla="*/ 4868380 h 5951659"/>
              <a:gd name="connsiteX12" fmla="*/ 0 w 13984518"/>
              <a:gd name="connsiteY12" fmla="*/ 438158 h 5951659"/>
              <a:gd name="connsiteX0" fmla="*/ 0 w 13948004"/>
              <a:gd name="connsiteY0" fmla="*/ 438158 h 5915146"/>
              <a:gd name="connsiteX1" fmla="*/ 73026 w 13948004"/>
              <a:gd name="connsiteY1" fmla="*/ 73027 h 5915146"/>
              <a:gd name="connsiteX2" fmla="*/ 438156 w 13948004"/>
              <a:gd name="connsiteY2" fmla="*/ 1 h 5915146"/>
              <a:gd name="connsiteX3" fmla="*/ 13327245 w 13948004"/>
              <a:gd name="connsiteY3" fmla="*/ 2 h 5915146"/>
              <a:gd name="connsiteX4" fmla="*/ 13801914 w 13948004"/>
              <a:gd name="connsiteY4" fmla="*/ 109540 h 5915146"/>
              <a:gd name="connsiteX5" fmla="*/ 13874940 w 13948004"/>
              <a:gd name="connsiteY5" fmla="*/ 584209 h 5915146"/>
              <a:gd name="connsiteX6" fmla="*/ 13874940 w 13948004"/>
              <a:gd name="connsiteY6" fmla="*/ 4868381 h 5915146"/>
              <a:gd name="connsiteX7" fmla="*/ 13765400 w 13948004"/>
              <a:gd name="connsiteY7" fmla="*/ 5732542 h 5915146"/>
              <a:gd name="connsiteX8" fmla="*/ 12901240 w 13948004"/>
              <a:gd name="connsiteY8" fmla="*/ 5842081 h 5915146"/>
              <a:gd name="connsiteX9" fmla="*/ 973700 w 13948004"/>
              <a:gd name="connsiteY9" fmla="*/ 5842081 h 5915146"/>
              <a:gd name="connsiteX10" fmla="*/ 285190 w 13948004"/>
              <a:gd name="connsiteY10" fmla="*/ 5556890 h 5915146"/>
              <a:gd name="connsiteX11" fmla="*/ 0 w 13948004"/>
              <a:gd name="connsiteY11" fmla="*/ 4868380 h 5915146"/>
              <a:gd name="connsiteX12" fmla="*/ 0 w 13948004"/>
              <a:gd name="connsiteY12" fmla="*/ 438158 h 5915146"/>
              <a:gd name="connsiteX0" fmla="*/ 0 w 13927683"/>
              <a:gd name="connsiteY0" fmla="*/ 438158 h 5848167"/>
              <a:gd name="connsiteX1" fmla="*/ 73026 w 13927683"/>
              <a:gd name="connsiteY1" fmla="*/ 73027 h 5848167"/>
              <a:gd name="connsiteX2" fmla="*/ 438156 w 13927683"/>
              <a:gd name="connsiteY2" fmla="*/ 1 h 5848167"/>
              <a:gd name="connsiteX3" fmla="*/ 13327245 w 13927683"/>
              <a:gd name="connsiteY3" fmla="*/ 2 h 5848167"/>
              <a:gd name="connsiteX4" fmla="*/ 13801914 w 13927683"/>
              <a:gd name="connsiteY4" fmla="*/ 109540 h 5848167"/>
              <a:gd name="connsiteX5" fmla="*/ 13874940 w 13927683"/>
              <a:gd name="connsiteY5" fmla="*/ 584209 h 5848167"/>
              <a:gd name="connsiteX6" fmla="*/ 13874939 w 13927683"/>
              <a:gd name="connsiteY6" fmla="*/ 5148334 h 5848167"/>
              <a:gd name="connsiteX7" fmla="*/ 13765400 w 13927683"/>
              <a:gd name="connsiteY7" fmla="*/ 5732542 h 5848167"/>
              <a:gd name="connsiteX8" fmla="*/ 12901240 w 13927683"/>
              <a:gd name="connsiteY8" fmla="*/ 5842081 h 5848167"/>
              <a:gd name="connsiteX9" fmla="*/ 973700 w 13927683"/>
              <a:gd name="connsiteY9" fmla="*/ 5842081 h 5848167"/>
              <a:gd name="connsiteX10" fmla="*/ 285190 w 13927683"/>
              <a:gd name="connsiteY10" fmla="*/ 5556890 h 5848167"/>
              <a:gd name="connsiteX11" fmla="*/ 0 w 13927683"/>
              <a:gd name="connsiteY11" fmla="*/ 4868380 h 5848167"/>
              <a:gd name="connsiteX12" fmla="*/ 0 w 13927683"/>
              <a:gd name="connsiteY12" fmla="*/ 438158 h 5848167"/>
              <a:gd name="connsiteX0" fmla="*/ 0 w 13893197"/>
              <a:gd name="connsiteY0" fmla="*/ 438158 h 5878595"/>
              <a:gd name="connsiteX1" fmla="*/ 73026 w 13893197"/>
              <a:gd name="connsiteY1" fmla="*/ 73027 h 5878595"/>
              <a:gd name="connsiteX2" fmla="*/ 438156 w 13893197"/>
              <a:gd name="connsiteY2" fmla="*/ 1 h 5878595"/>
              <a:gd name="connsiteX3" fmla="*/ 13327245 w 13893197"/>
              <a:gd name="connsiteY3" fmla="*/ 2 h 5878595"/>
              <a:gd name="connsiteX4" fmla="*/ 13801914 w 13893197"/>
              <a:gd name="connsiteY4" fmla="*/ 109540 h 5878595"/>
              <a:gd name="connsiteX5" fmla="*/ 13874940 w 13893197"/>
              <a:gd name="connsiteY5" fmla="*/ 584209 h 5878595"/>
              <a:gd name="connsiteX6" fmla="*/ 13874939 w 13893197"/>
              <a:gd name="connsiteY6" fmla="*/ 5148334 h 5878595"/>
              <a:gd name="connsiteX7" fmla="*/ 13765400 w 13893197"/>
              <a:gd name="connsiteY7" fmla="*/ 5732542 h 5878595"/>
              <a:gd name="connsiteX8" fmla="*/ 13217706 w 13893197"/>
              <a:gd name="connsiteY8" fmla="*/ 5878595 h 5878595"/>
              <a:gd name="connsiteX9" fmla="*/ 973700 w 13893197"/>
              <a:gd name="connsiteY9" fmla="*/ 5842081 h 5878595"/>
              <a:gd name="connsiteX10" fmla="*/ 285190 w 13893197"/>
              <a:gd name="connsiteY10" fmla="*/ 5556890 h 5878595"/>
              <a:gd name="connsiteX11" fmla="*/ 0 w 13893197"/>
              <a:gd name="connsiteY11" fmla="*/ 4868380 h 5878595"/>
              <a:gd name="connsiteX12" fmla="*/ 0 w 13893197"/>
              <a:gd name="connsiteY12" fmla="*/ 438158 h 5878595"/>
              <a:gd name="connsiteX0" fmla="*/ 0 w 13893197"/>
              <a:gd name="connsiteY0" fmla="*/ 438158 h 5878595"/>
              <a:gd name="connsiteX1" fmla="*/ 73026 w 13893197"/>
              <a:gd name="connsiteY1" fmla="*/ 73027 h 5878595"/>
              <a:gd name="connsiteX2" fmla="*/ 438156 w 13893197"/>
              <a:gd name="connsiteY2" fmla="*/ 1 h 5878595"/>
              <a:gd name="connsiteX3" fmla="*/ 13327245 w 13893197"/>
              <a:gd name="connsiteY3" fmla="*/ 2 h 5878595"/>
              <a:gd name="connsiteX4" fmla="*/ 13801914 w 13893197"/>
              <a:gd name="connsiteY4" fmla="*/ 109540 h 5878595"/>
              <a:gd name="connsiteX5" fmla="*/ 13874940 w 13893197"/>
              <a:gd name="connsiteY5" fmla="*/ 584209 h 5878595"/>
              <a:gd name="connsiteX6" fmla="*/ 13874940 w 13893197"/>
              <a:gd name="connsiteY6" fmla="*/ 5294387 h 5878595"/>
              <a:gd name="connsiteX7" fmla="*/ 13765400 w 13893197"/>
              <a:gd name="connsiteY7" fmla="*/ 5732542 h 5878595"/>
              <a:gd name="connsiteX8" fmla="*/ 13217706 w 13893197"/>
              <a:gd name="connsiteY8" fmla="*/ 5878595 h 5878595"/>
              <a:gd name="connsiteX9" fmla="*/ 973700 w 13893197"/>
              <a:gd name="connsiteY9" fmla="*/ 5842081 h 5878595"/>
              <a:gd name="connsiteX10" fmla="*/ 285190 w 13893197"/>
              <a:gd name="connsiteY10" fmla="*/ 5556890 h 5878595"/>
              <a:gd name="connsiteX11" fmla="*/ 0 w 13893197"/>
              <a:gd name="connsiteY11" fmla="*/ 4868380 h 5878595"/>
              <a:gd name="connsiteX12" fmla="*/ 0 w 13893197"/>
              <a:gd name="connsiteY12" fmla="*/ 438158 h 5878595"/>
              <a:gd name="connsiteX0" fmla="*/ 0 w 13893197"/>
              <a:gd name="connsiteY0" fmla="*/ 438158 h 5878595"/>
              <a:gd name="connsiteX1" fmla="*/ 73026 w 13893197"/>
              <a:gd name="connsiteY1" fmla="*/ 73027 h 5878595"/>
              <a:gd name="connsiteX2" fmla="*/ 438156 w 13893197"/>
              <a:gd name="connsiteY2" fmla="*/ 1 h 5878595"/>
              <a:gd name="connsiteX3" fmla="*/ 13327245 w 13893197"/>
              <a:gd name="connsiteY3" fmla="*/ 2 h 5878595"/>
              <a:gd name="connsiteX4" fmla="*/ 13801914 w 13893197"/>
              <a:gd name="connsiteY4" fmla="*/ 109540 h 5878595"/>
              <a:gd name="connsiteX5" fmla="*/ 13874940 w 13893197"/>
              <a:gd name="connsiteY5" fmla="*/ 584209 h 5878595"/>
              <a:gd name="connsiteX6" fmla="*/ 13874940 w 13893197"/>
              <a:gd name="connsiteY6" fmla="*/ 5294387 h 5878595"/>
              <a:gd name="connsiteX7" fmla="*/ 13765400 w 13893197"/>
              <a:gd name="connsiteY7" fmla="*/ 5732542 h 5878595"/>
              <a:gd name="connsiteX8" fmla="*/ 13327245 w 13893197"/>
              <a:gd name="connsiteY8" fmla="*/ 5878595 h 5878595"/>
              <a:gd name="connsiteX9" fmla="*/ 973700 w 13893197"/>
              <a:gd name="connsiteY9" fmla="*/ 5842081 h 5878595"/>
              <a:gd name="connsiteX10" fmla="*/ 285190 w 13893197"/>
              <a:gd name="connsiteY10" fmla="*/ 5556890 h 5878595"/>
              <a:gd name="connsiteX11" fmla="*/ 0 w 13893197"/>
              <a:gd name="connsiteY11" fmla="*/ 4868380 h 5878595"/>
              <a:gd name="connsiteX12" fmla="*/ 0 w 13893197"/>
              <a:gd name="connsiteY12" fmla="*/ 438158 h 5878595"/>
              <a:gd name="connsiteX0" fmla="*/ 0 w 13893197"/>
              <a:gd name="connsiteY0" fmla="*/ 438158 h 5878595"/>
              <a:gd name="connsiteX1" fmla="*/ 73026 w 13893197"/>
              <a:gd name="connsiteY1" fmla="*/ 73027 h 5878595"/>
              <a:gd name="connsiteX2" fmla="*/ 438156 w 13893197"/>
              <a:gd name="connsiteY2" fmla="*/ 1 h 5878595"/>
              <a:gd name="connsiteX3" fmla="*/ 13327245 w 13893197"/>
              <a:gd name="connsiteY3" fmla="*/ 2 h 5878595"/>
              <a:gd name="connsiteX4" fmla="*/ 13801914 w 13893197"/>
              <a:gd name="connsiteY4" fmla="*/ 109540 h 5878595"/>
              <a:gd name="connsiteX5" fmla="*/ 13874940 w 13893197"/>
              <a:gd name="connsiteY5" fmla="*/ 584209 h 5878595"/>
              <a:gd name="connsiteX6" fmla="*/ 13874940 w 13893197"/>
              <a:gd name="connsiteY6" fmla="*/ 5330900 h 5878595"/>
              <a:gd name="connsiteX7" fmla="*/ 13765400 w 13893197"/>
              <a:gd name="connsiteY7" fmla="*/ 5732542 h 5878595"/>
              <a:gd name="connsiteX8" fmla="*/ 13327245 w 13893197"/>
              <a:gd name="connsiteY8" fmla="*/ 5878595 h 5878595"/>
              <a:gd name="connsiteX9" fmla="*/ 973700 w 13893197"/>
              <a:gd name="connsiteY9" fmla="*/ 5842081 h 5878595"/>
              <a:gd name="connsiteX10" fmla="*/ 285190 w 13893197"/>
              <a:gd name="connsiteY10" fmla="*/ 5556890 h 5878595"/>
              <a:gd name="connsiteX11" fmla="*/ 0 w 13893197"/>
              <a:gd name="connsiteY11" fmla="*/ 4868380 h 5878595"/>
              <a:gd name="connsiteX12" fmla="*/ 0 w 13893197"/>
              <a:gd name="connsiteY12" fmla="*/ 438158 h 5878595"/>
              <a:gd name="connsiteX0" fmla="*/ 0 w 13893197"/>
              <a:gd name="connsiteY0" fmla="*/ 438158 h 5878595"/>
              <a:gd name="connsiteX1" fmla="*/ 73026 w 13893197"/>
              <a:gd name="connsiteY1" fmla="*/ 73027 h 5878595"/>
              <a:gd name="connsiteX2" fmla="*/ 438156 w 13893197"/>
              <a:gd name="connsiteY2" fmla="*/ 1 h 5878595"/>
              <a:gd name="connsiteX3" fmla="*/ 13327245 w 13893197"/>
              <a:gd name="connsiteY3" fmla="*/ 2 h 5878595"/>
              <a:gd name="connsiteX4" fmla="*/ 13801914 w 13893197"/>
              <a:gd name="connsiteY4" fmla="*/ 109540 h 5878595"/>
              <a:gd name="connsiteX5" fmla="*/ 13874940 w 13893197"/>
              <a:gd name="connsiteY5" fmla="*/ 584209 h 5878595"/>
              <a:gd name="connsiteX6" fmla="*/ 13874940 w 13893197"/>
              <a:gd name="connsiteY6" fmla="*/ 5330900 h 5878595"/>
              <a:gd name="connsiteX7" fmla="*/ 13801914 w 13893197"/>
              <a:gd name="connsiteY7" fmla="*/ 5769056 h 5878595"/>
              <a:gd name="connsiteX8" fmla="*/ 13327245 w 13893197"/>
              <a:gd name="connsiteY8" fmla="*/ 5878595 h 5878595"/>
              <a:gd name="connsiteX9" fmla="*/ 973700 w 13893197"/>
              <a:gd name="connsiteY9" fmla="*/ 5842081 h 5878595"/>
              <a:gd name="connsiteX10" fmla="*/ 285190 w 13893197"/>
              <a:gd name="connsiteY10" fmla="*/ 5556890 h 5878595"/>
              <a:gd name="connsiteX11" fmla="*/ 0 w 13893197"/>
              <a:gd name="connsiteY11" fmla="*/ 4868380 h 5878595"/>
              <a:gd name="connsiteX12" fmla="*/ 0 w 13893197"/>
              <a:gd name="connsiteY12" fmla="*/ 438158 h 5878595"/>
              <a:gd name="connsiteX0" fmla="*/ 73065 w 13966262"/>
              <a:gd name="connsiteY0" fmla="*/ 438158 h 5951661"/>
              <a:gd name="connsiteX1" fmla="*/ 146091 w 13966262"/>
              <a:gd name="connsiteY1" fmla="*/ 73027 h 5951661"/>
              <a:gd name="connsiteX2" fmla="*/ 511221 w 13966262"/>
              <a:gd name="connsiteY2" fmla="*/ 1 h 5951661"/>
              <a:gd name="connsiteX3" fmla="*/ 13400310 w 13966262"/>
              <a:gd name="connsiteY3" fmla="*/ 2 h 5951661"/>
              <a:gd name="connsiteX4" fmla="*/ 13874979 w 13966262"/>
              <a:gd name="connsiteY4" fmla="*/ 109540 h 5951661"/>
              <a:gd name="connsiteX5" fmla="*/ 13948005 w 13966262"/>
              <a:gd name="connsiteY5" fmla="*/ 584209 h 5951661"/>
              <a:gd name="connsiteX6" fmla="*/ 13948005 w 13966262"/>
              <a:gd name="connsiteY6" fmla="*/ 5330900 h 5951661"/>
              <a:gd name="connsiteX7" fmla="*/ 13874979 w 13966262"/>
              <a:gd name="connsiteY7" fmla="*/ 5769056 h 5951661"/>
              <a:gd name="connsiteX8" fmla="*/ 13400310 w 13966262"/>
              <a:gd name="connsiteY8" fmla="*/ 5878595 h 5951661"/>
              <a:gd name="connsiteX9" fmla="*/ 1046765 w 13966262"/>
              <a:gd name="connsiteY9" fmla="*/ 5842081 h 5951661"/>
              <a:gd name="connsiteX10" fmla="*/ 182604 w 13966262"/>
              <a:gd name="connsiteY10" fmla="*/ 5769056 h 5951661"/>
              <a:gd name="connsiteX11" fmla="*/ 73065 w 13966262"/>
              <a:gd name="connsiteY11" fmla="*/ 4868380 h 5951661"/>
              <a:gd name="connsiteX12" fmla="*/ 73065 w 13966262"/>
              <a:gd name="connsiteY12" fmla="*/ 438158 h 5951661"/>
              <a:gd name="connsiteX0" fmla="*/ 52744 w 13945941"/>
              <a:gd name="connsiteY0" fmla="*/ 438158 h 5878595"/>
              <a:gd name="connsiteX1" fmla="*/ 125770 w 13945941"/>
              <a:gd name="connsiteY1" fmla="*/ 73027 h 5878595"/>
              <a:gd name="connsiteX2" fmla="*/ 490900 w 13945941"/>
              <a:gd name="connsiteY2" fmla="*/ 1 h 5878595"/>
              <a:gd name="connsiteX3" fmla="*/ 13379989 w 13945941"/>
              <a:gd name="connsiteY3" fmla="*/ 2 h 5878595"/>
              <a:gd name="connsiteX4" fmla="*/ 13854658 w 13945941"/>
              <a:gd name="connsiteY4" fmla="*/ 109540 h 5878595"/>
              <a:gd name="connsiteX5" fmla="*/ 13927684 w 13945941"/>
              <a:gd name="connsiteY5" fmla="*/ 584209 h 5878595"/>
              <a:gd name="connsiteX6" fmla="*/ 13927684 w 13945941"/>
              <a:gd name="connsiteY6" fmla="*/ 5330900 h 5878595"/>
              <a:gd name="connsiteX7" fmla="*/ 13854658 w 13945941"/>
              <a:gd name="connsiteY7" fmla="*/ 5769056 h 5878595"/>
              <a:gd name="connsiteX8" fmla="*/ 13379989 w 13945941"/>
              <a:gd name="connsiteY8" fmla="*/ 5878595 h 5878595"/>
              <a:gd name="connsiteX9" fmla="*/ 1026444 w 13945941"/>
              <a:gd name="connsiteY9" fmla="*/ 5842081 h 5878595"/>
              <a:gd name="connsiteX10" fmla="*/ 162283 w 13945941"/>
              <a:gd name="connsiteY10" fmla="*/ 5769056 h 5878595"/>
              <a:gd name="connsiteX11" fmla="*/ 52744 w 13945941"/>
              <a:gd name="connsiteY11" fmla="*/ 5221361 h 5878595"/>
              <a:gd name="connsiteX12" fmla="*/ 52744 w 13945941"/>
              <a:gd name="connsiteY12" fmla="*/ 438158 h 5878595"/>
              <a:gd name="connsiteX0" fmla="*/ 12171 w 13905368"/>
              <a:gd name="connsiteY0" fmla="*/ 438158 h 5878595"/>
              <a:gd name="connsiteX1" fmla="*/ 85197 w 13905368"/>
              <a:gd name="connsiteY1" fmla="*/ 73027 h 5878595"/>
              <a:gd name="connsiteX2" fmla="*/ 450327 w 13905368"/>
              <a:gd name="connsiteY2" fmla="*/ 1 h 5878595"/>
              <a:gd name="connsiteX3" fmla="*/ 13339416 w 13905368"/>
              <a:gd name="connsiteY3" fmla="*/ 2 h 5878595"/>
              <a:gd name="connsiteX4" fmla="*/ 13814085 w 13905368"/>
              <a:gd name="connsiteY4" fmla="*/ 109540 h 5878595"/>
              <a:gd name="connsiteX5" fmla="*/ 13887111 w 13905368"/>
              <a:gd name="connsiteY5" fmla="*/ 584209 h 5878595"/>
              <a:gd name="connsiteX6" fmla="*/ 13887111 w 13905368"/>
              <a:gd name="connsiteY6" fmla="*/ 5330900 h 5878595"/>
              <a:gd name="connsiteX7" fmla="*/ 13814085 w 13905368"/>
              <a:gd name="connsiteY7" fmla="*/ 5769056 h 5878595"/>
              <a:gd name="connsiteX8" fmla="*/ 13339416 w 13905368"/>
              <a:gd name="connsiteY8" fmla="*/ 5878595 h 5878595"/>
              <a:gd name="connsiteX9" fmla="*/ 742431 w 13905368"/>
              <a:gd name="connsiteY9" fmla="*/ 5842082 h 5878595"/>
              <a:gd name="connsiteX10" fmla="*/ 121710 w 13905368"/>
              <a:gd name="connsiteY10" fmla="*/ 5769056 h 5878595"/>
              <a:gd name="connsiteX11" fmla="*/ 12171 w 13905368"/>
              <a:gd name="connsiteY11" fmla="*/ 5221361 h 5878595"/>
              <a:gd name="connsiteX12" fmla="*/ 12171 w 13905368"/>
              <a:gd name="connsiteY12" fmla="*/ 438158 h 5878595"/>
              <a:gd name="connsiteX0" fmla="*/ 48685 w 13941882"/>
              <a:gd name="connsiteY0" fmla="*/ 438158 h 5909022"/>
              <a:gd name="connsiteX1" fmla="*/ 121711 w 13941882"/>
              <a:gd name="connsiteY1" fmla="*/ 73027 h 5909022"/>
              <a:gd name="connsiteX2" fmla="*/ 486841 w 13941882"/>
              <a:gd name="connsiteY2" fmla="*/ 1 h 5909022"/>
              <a:gd name="connsiteX3" fmla="*/ 13375930 w 13941882"/>
              <a:gd name="connsiteY3" fmla="*/ 2 h 5909022"/>
              <a:gd name="connsiteX4" fmla="*/ 13850599 w 13941882"/>
              <a:gd name="connsiteY4" fmla="*/ 109540 h 5909022"/>
              <a:gd name="connsiteX5" fmla="*/ 13923625 w 13941882"/>
              <a:gd name="connsiteY5" fmla="*/ 584209 h 5909022"/>
              <a:gd name="connsiteX6" fmla="*/ 13923625 w 13941882"/>
              <a:gd name="connsiteY6" fmla="*/ 5330900 h 5909022"/>
              <a:gd name="connsiteX7" fmla="*/ 13850599 w 13941882"/>
              <a:gd name="connsiteY7" fmla="*/ 5769056 h 5909022"/>
              <a:gd name="connsiteX8" fmla="*/ 13375930 w 13941882"/>
              <a:gd name="connsiteY8" fmla="*/ 5878595 h 5909022"/>
              <a:gd name="connsiteX9" fmla="*/ 778945 w 13941882"/>
              <a:gd name="connsiteY9" fmla="*/ 5842082 h 5909022"/>
              <a:gd name="connsiteX10" fmla="*/ 121710 w 13941882"/>
              <a:gd name="connsiteY10" fmla="*/ 5805569 h 5909022"/>
              <a:gd name="connsiteX11" fmla="*/ 48685 w 13941882"/>
              <a:gd name="connsiteY11" fmla="*/ 5221361 h 5909022"/>
              <a:gd name="connsiteX12" fmla="*/ 48685 w 13941882"/>
              <a:gd name="connsiteY12" fmla="*/ 438158 h 5909022"/>
              <a:gd name="connsiteX0" fmla="*/ 12172 w 13905369"/>
              <a:gd name="connsiteY0" fmla="*/ 438158 h 5878595"/>
              <a:gd name="connsiteX1" fmla="*/ 85198 w 13905369"/>
              <a:gd name="connsiteY1" fmla="*/ 73027 h 5878595"/>
              <a:gd name="connsiteX2" fmla="*/ 450328 w 13905369"/>
              <a:gd name="connsiteY2" fmla="*/ 1 h 5878595"/>
              <a:gd name="connsiteX3" fmla="*/ 13339417 w 13905369"/>
              <a:gd name="connsiteY3" fmla="*/ 2 h 5878595"/>
              <a:gd name="connsiteX4" fmla="*/ 13814086 w 13905369"/>
              <a:gd name="connsiteY4" fmla="*/ 109540 h 5878595"/>
              <a:gd name="connsiteX5" fmla="*/ 13887112 w 13905369"/>
              <a:gd name="connsiteY5" fmla="*/ 584209 h 5878595"/>
              <a:gd name="connsiteX6" fmla="*/ 13887112 w 13905369"/>
              <a:gd name="connsiteY6" fmla="*/ 5330900 h 5878595"/>
              <a:gd name="connsiteX7" fmla="*/ 13814086 w 13905369"/>
              <a:gd name="connsiteY7" fmla="*/ 5769056 h 5878595"/>
              <a:gd name="connsiteX8" fmla="*/ 13339417 w 13905369"/>
              <a:gd name="connsiteY8" fmla="*/ 5878595 h 5878595"/>
              <a:gd name="connsiteX9" fmla="*/ 742432 w 13905369"/>
              <a:gd name="connsiteY9" fmla="*/ 5842082 h 5878595"/>
              <a:gd name="connsiteX10" fmla="*/ 121710 w 13905369"/>
              <a:gd name="connsiteY10" fmla="*/ 5769055 h 5878595"/>
              <a:gd name="connsiteX11" fmla="*/ 12172 w 13905369"/>
              <a:gd name="connsiteY11" fmla="*/ 5221361 h 5878595"/>
              <a:gd name="connsiteX12" fmla="*/ 12172 w 13905369"/>
              <a:gd name="connsiteY12" fmla="*/ 438158 h 5878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905369" h="5878595">
                <a:moveTo>
                  <a:pt x="12172" y="438158"/>
                </a:moveTo>
                <a:cubicBezTo>
                  <a:pt x="12172" y="179917"/>
                  <a:pt x="12172" y="146053"/>
                  <a:pt x="85198" y="73027"/>
                </a:cubicBezTo>
                <a:cubicBezTo>
                  <a:pt x="158224" y="1"/>
                  <a:pt x="192086" y="0"/>
                  <a:pt x="450328" y="1"/>
                </a:cubicBezTo>
                <a:lnTo>
                  <a:pt x="13339417" y="2"/>
                </a:lnTo>
                <a:cubicBezTo>
                  <a:pt x="13597658" y="2"/>
                  <a:pt x="13722804" y="12172"/>
                  <a:pt x="13814086" y="109540"/>
                </a:cubicBezTo>
                <a:cubicBezTo>
                  <a:pt x="13905369" y="206908"/>
                  <a:pt x="13887113" y="325967"/>
                  <a:pt x="13887112" y="584209"/>
                </a:cubicBezTo>
                <a:lnTo>
                  <a:pt x="13887112" y="5330900"/>
                </a:lnTo>
                <a:cubicBezTo>
                  <a:pt x="13887112" y="5589141"/>
                  <a:pt x="13905368" y="5677774"/>
                  <a:pt x="13814086" y="5769056"/>
                </a:cubicBezTo>
                <a:cubicBezTo>
                  <a:pt x="13722804" y="5860338"/>
                  <a:pt x="13597658" y="5878595"/>
                  <a:pt x="13339417" y="5878595"/>
                </a:cubicBezTo>
                <a:lnTo>
                  <a:pt x="742432" y="5842082"/>
                </a:lnTo>
                <a:cubicBezTo>
                  <a:pt x="484191" y="5842082"/>
                  <a:pt x="243420" y="5872508"/>
                  <a:pt x="121710" y="5769055"/>
                </a:cubicBezTo>
                <a:cubicBezTo>
                  <a:pt x="0" y="5665602"/>
                  <a:pt x="12172" y="5479602"/>
                  <a:pt x="12172" y="5221361"/>
                </a:cubicBezTo>
                <a:lnTo>
                  <a:pt x="12172" y="438158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516531" y="39129898"/>
            <a:ext cx="28772244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Freeform 139"/>
          <p:cNvSpPr/>
          <p:nvPr/>
        </p:nvSpPr>
        <p:spPr>
          <a:xfrm>
            <a:off x="1027713" y="23411415"/>
            <a:ext cx="14130531" cy="15387149"/>
          </a:xfrm>
          <a:custGeom>
            <a:avLst/>
            <a:gdLst>
              <a:gd name="connsiteX0" fmla="*/ 0 w 13874940"/>
              <a:gd name="connsiteY0" fmla="*/ 973700 h 5842080"/>
              <a:gd name="connsiteX1" fmla="*/ 285191 w 13874940"/>
              <a:gd name="connsiteY1" fmla="*/ 285190 h 5842080"/>
              <a:gd name="connsiteX2" fmla="*/ 973702 w 13874940"/>
              <a:gd name="connsiteY2" fmla="*/ 1 h 5842080"/>
              <a:gd name="connsiteX3" fmla="*/ 12901240 w 13874940"/>
              <a:gd name="connsiteY3" fmla="*/ 0 h 5842080"/>
              <a:gd name="connsiteX4" fmla="*/ 13589750 w 13874940"/>
              <a:gd name="connsiteY4" fmla="*/ 285191 h 5842080"/>
              <a:gd name="connsiteX5" fmla="*/ 13874939 w 13874940"/>
              <a:gd name="connsiteY5" fmla="*/ 973702 h 5842080"/>
              <a:gd name="connsiteX6" fmla="*/ 13874940 w 13874940"/>
              <a:gd name="connsiteY6" fmla="*/ 4868380 h 5842080"/>
              <a:gd name="connsiteX7" fmla="*/ 13589750 w 13874940"/>
              <a:gd name="connsiteY7" fmla="*/ 5556890 h 5842080"/>
              <a:gd name="connsiteX8" fmla="*/ 12901240 w 13874940"/>
              <a:gd name="connsiteY8" fmla="*/ 5842080 h 5842080"/>
              <a:gd name="connsiteX9" fmla="*/ 973700 w 13874940"/>
              <a:gd name="connsiteY9" fmla="*/ 5842080 h 5842080"/>
              <a:gd name="connsiteX10" fmla="*/ 285190 w 13874940"/>
              <a:gd name="connsiteY10" fmla="*/ 5556889 h 5842080"/>
              <a:gd name="connsiteX11" fmla="*/ 0 w 13874940"/>
              <a:gd name="connsiteY11" fmla="*/ 4868379 h 5842080"/>
              <a:gd name="connsiteX12" fmla="*/ 0 w 13874940"/>
              <a:gd name="connsiteY12" fmla="*/ 973700 h 5842080"/>
              <a:gd name="connsiteX0" fmla="*/ 36552 w 13911492"/>
              <a:gd name="connsiteY0" fmla="*/ 973739 h 5842119"/>
              <a:gd name="connsiteX1" fmla="*/ 182604 w 13911492"/>
              <a:gd name="connsiteY1" fmla="*/ 182604 h 5842119"/>
              <a:gd name="connsiteX2" fmla="*/ 1010254 w 13911492"/>
              <a:gd name="connsiteY2" fmla="*/ 40 h 5842119"/>
              <a:gd name="connsiteX3" fmla="*/ 12937792 w 13911492"/>
              <a:gd name="connsiteY3" fmla="*/ 39 h 5842119"/>
              <a:gd name="connsiteX4" fmla="*/ 13626302 w 13911492"/>
              <a:gd name="connsiteY4" fmla="*/ 285230 h 5842119"/>
              <a:gd name="connsiteX5" fmla="*/ 13911491 w 13911492"/>
              <a:gd name="connsiteY5" fmla="*/ 973741 h 5842119"/>
              <a:gd name="connsiteX6" fmla="*/ 13911492 w 13911492"/>
              <a:gd name="connsiteY6" fmla="*/ 4868419 h 5842119"/>
              <a:gd name="connsiteX7" fmla="*/ 13626302 w 13911492"/>
              <a:gd name="connsiteY7" fmla="*/ 5556929 h 5842119"/>
              <a:gd name="connsiteX8" fmla="*/ 12937792 w 13911492"/>
              <a:gd name="connsiteY8" fmla="*/ 5842119 h 5842119"/>
              <a:gd name="connsiteX9" fmla="*/ 1010252 w 13911492"/>
              <a:gd name="connsiteY9" fmla="*/ 5842119 h 5842119"/>
              <a:gd name="connsiteX10" fmla="*/ 321742 w 13911492"/>
              <a:gd name="connsiteY10" fmla="*/ 5556928 h 5842119"/>
              <a:gd name="connsiteX11" fmla="*/ 36552 w 13911492"/>
              <a:gd name="connsiteY11" fmla="*/ 4868418 h 5842119"/>
              <a:gd name="connsiteX12" fmla="*/ 36552 w 13911492"/>
              <a:gd name="connsiteY12" fmla="*/ 973739 h 5842119"/>
              <a:gd name="connsiteX0" fmla="*/ 16232 w 13891172"/>
              <a:gd name="connsiteY0" fmla="*/ 620722 h 5842080"/>
              <a:gd name="connsiteX1" fmla="*/ 162284 w 13891172"/>
              <a:gd name="connsiteY1" fmla="*/ 182565 h 5842080"/>
              <a:gd name="connsiteX2" fmla="*/ 989934 w 13891172"/>
              <a:gd name="connsiteY2" fmla="*/ 1 h 5842080"/>
              <a:gd name="connsiteX3" fmla="*/ 12917472 w 13891172"/>
              <a:gd name="connsiteY3" fmla="*/ 0 h 5842080"/>
              <a:gd name="connsiteX4" fmla="*/ 13605982 w 13891172"/>
              <a:gd name="connsiteY4" fmla="*/ 285191 h 5842080"/>
              <a:gd name="connsiteX5" fmla="*/ 13891171 w 13891172"/>
              <a:gd name="connsiteY5" fmla="*/ 973702 h 5842080"/>
              <a:gd name="connsiteX6" fmla="*/ 13891172 w 13891172"/>
              <a:gd name="connsiteY6" fmla="*/ 4868380 h 5842080"/>
              <a:gd name="connsiteX7" fmla="*/ 13605982 w 13891172"/>
              <a:gd name="connsiteY7" fmla="*/ 5556890 h 5842080"/>
              <a:gd name="connsiteX8" fmla="*/ 12917472 w 13891172"/>
              <a:gd name="connsiteY8" fmla="*/ 5842080 h 5842080"/>
              <a:gd name="connsiteX9" fmla="*/ 989932 w 13891172"/>
              <a:gd name="connsiteY9" fmla="*/ 5842080 h 5842080"/>
              <a:gd name="connsiteX10" fmla="*/ 301422 w 13891172"/>
              <a:gd name="connsiteY10" fmla="*/ 5556889 h 5842080"/>
              <a:gd name="connsiteX11" fmla="*/ 16232 w 13891172"/>
              <a:gd name="connsiteY11" fmla="*/ 4868379 h 5842080"/>
              <a:gd name="connsiteX12" fmla="*/ 16232 w 13891172"/>
              <a:gd name="connsiteY12" fmla="*/ 620722 h 5842080"/>
              <a:gd name="connsiteX0" fmla="*/ 0 w 13874940"/>
              <a:gd name="connsiteY0" fmla="*/ 620723 h 5842081"/>
              <a:gd name="connsiteX1" fmla="*/ 146052 w 13874940"/>
              <a:gd name="connsiteY1" fmla="*/ 182566 h 5842081"/>
              <a:gd name="connsiteX2" fmla="*/ 547695 w 13874940"/>
              <a:gd name="connsiteY2" fmla="*/ 1 h 5842081"/>
              <a:gd name="connsiteX3" fmla="*/ 12901240 w 13874940"/>
              <a:gd name="connsiteY3" fmla="*/ 1 h 5842081"/>
              <a:gd name="connsiteX4" fmla="*/ 13589750 w 13874940"/>
              <a:gd name="connsiteY4" fmla="*/ 285192 h 5842081"/>
              <a:gd name="connsiteX5" fmla="*/ 13874939 w 13874940"/>
              <a:gd name="connsiteY5" fmla="*/ 973703 h 5842081"/>
              <a:gd name="connsiteX6" fmla="*/ 13874940 w 13874940"/>
              <a:gd name="connsiteY6" fmla="*/ 4868381 h 5842081"/>
              <a:gd name="connsiteX7" fmla="*/ 13589750 w 13874940"/>
              <a:gd name="connsiteY7" fmla="*/ 5556891 h 5842081"/>
              <a:gd name="connsiteX8" fmla="*/ 12901240 w 13874940"/>
              <a:gd name="connsiteY8" fmla="*/ 5842081 h 5842081"/>
              <a:gd name="connsiteX9" fmla="*/ 973700 w 13874940"/>
              <a:gd name="connsiteY9" fmla="*/ 5842081 h 5842081"/>
              <a:gd name="connsiteX10" fmla="*/ 285190 w 13874940"/>
              <a:gd name="connsiteY10" fmla="*/ 5556890 h 5842081"/>
              <a:gd name="connsiteX11" fmla="*/ 0 w 13874940"/>
              <a:gd name="connsiteY11" fmla="*/ 4868380 h 5842081"/>
              <a:gd name="connsiteX12" fmla="*/ 0 w 13874940"/>
              <a:gd name="connsiteY12" fmla="*/ 620723 h 5842081"/>
              <a:gd name="connsiteX0" fmla="*/ 0 w 13874940"/>
              <a:gd name="connsiteY0" fmla="*/ 438158 h 5842081"/>
              <a:gd name="connsiteX1" fmla="*/ 146052 w 13874940"/>
              <a:gd name="connsiteY1" fmla="*/ 182566 h 5842081"/>
              <a:gd name="connsiteX2" fmla="*/ 547695 w 13874940"/>
              <a:gd name="connsiteY2" fmla="*/ 1 h 5842081"/>
              <a:gd name="connsiteX3" fmla="*/ 12901240 w 13874940"/>
              <a:gd name="connsiteY3" fmla="*/ 1 h 5842081"/>
              <a:gd name="connsiteX4" fmla="*/ 13589750 w 13874940"/>
              <a:gd name="connsiteY4" fmla="*/ 285192 h 5842081"/>
              <a:gd name="connsiteX5" fmla="*/ 13874939 w 13874940"/>
              <a:gd name="connsiteY5" fmla="*/ 973703 h 5842081"/>
              <a:gd name="connsiteX6" fmla="*/ 13874940 w 13874940"/>
              <a:gd name="connsiteY6" fmla="*/ 4868381 h 5842081"/>
              <a:gd name="connsiteX7" fmla="*/ 13589750 w 13874940"/>
              <a:gd name="connsiteY7" fmla="*/ 5556891 h 5842081"/>
              <a:gd name="connsiteX8" fmla="*/ 12901240 w 13874940"/>
              <a:gd name="connsiteY8" fmla="*/ 5842081 h 5842081"/>
              <a:gd name="connsiteX9" fmla="*/ 973700 w 13874940"/>
              <a:gd name="connsiteY9" fmla="*/ 5842081 h 5842081"/>
              <a:gd name="connsiteX10" fmla="*/ 285190 w 13874940"/>
              <a:gd name="connsiteY10" fmla="*/ 5556890 h 5842081"/>
              <a:gd name="connsiteX11" fmla="*/ 0 w 13874940"/>
              <a:gd name="connsiteY11" fmla="*/ 4868380 h 5842081"/>
              <a:gd name="connsiteX12" fmla="*/ 0 w 13874940"/>
              <a:gd name="connsiteY12" fmla="*/ 438158 h 5842081"/>
              <a:gd name="connsiteX0" fmla="*/ 0 w 13874940"/>
              <a:gd name="connsiteY0" fmla="*/ 438157 h 5842080"/>
              <a:gd name="connsiteX1" fmla="*/ 146052 w 13874940"/>
              <a:gd name="connsiteY1" fmla="*/ 182565 h 5842080"/>
              <a:gd name="connsiteX2" fmla="*/ 401643 w 13874940"/>
              <a:gd name="connsiteY2" fmla="*/ 1 h 5842080"/>
              <a:gd name="connsiteX3" fmla="*/ 12901240 w 13874940"/>
              <a:gd name="connsiteY3" fmla="*/ 0 h 5842080"/>
              <a:gd name="connsiteX4" fmla="*/ 13589750 w 13874940"/>
              <a:gd name="connsiteY4" fmla="*/ 285191 h 5842080"/>
              <a:gd name="connsiteX5" fmla="*/ 13874939 w 13874940"/>
              <a:gd name="connsiteY5" fmla="*/ 973702 h 5842080"/>
              <a:gd name="connsiteX6" fmla="*/ 13874940 w 13874940"/>
              <a:gd name="connsiteY6" fmla="*/ 4868380 h 5842080"/>
              <a:gd name="connsiteX7" fmla="*/ 13589750 w 13874940"/>
              <a:gd name="connsiteY7" fmla="*/ 5556890 h 5842080"/>
              <a:gd name="connsiteX8" fmla="*/ 12901240 w 13874940"/>
              <a:gd name="connsiteY8" fmla="*/ 5842080 h 5842080"/>
              <a:gd name="connsiteX9" fmla="*/ 973700 w 13874940"/>
              <a:gd name="connsiteY9" fmla="*/ 5842080 h 5842080"/>
              <a:gd name="connsiteX10" fmla="*/ 285190 w 13874940"/>
              <a:gd name="connsiteY10" fmla="*/ 5556889 h 5842080"/>
              <a:gd name="connsiteX11" fmla="*/ 0 w 13874940"/>
              <a:gd name="connsiteY11" fmla="*/ 4868379 h 5842080"/>
              <a:gd name="connsiteX12" fmla="*/ 0 w 13874940"/>
              <a:gd name="connsiteY12" fmla="*/ 438157 h 5842080"/>
              <a:gd name="connsiteX0" fmla="*/ 0 w 13874940"/>
              <a:gd name="connsiteY0" fmla="*/ 438157 h 5842080"/>
              <a:gd name="connsiteX1" fmla="*/ 109539 w 13874940"/>
              <a:gd name="connsiteY1" fmla="*/ 146052 h 5842080"/>
              <a:gd name="connsiteX2" fmla="*/ 401643 w 13874940"/>
              <a:gd name="connsiteY2" fmla="*/ 1 h 5842080"/>
              <a:gd name="connsiteX3" fmla="*/ 12901240 w 13874940"/>
              <a:gd name="connsiteY3" fmla="*/ 0 h 5842080"/>
              <a:gd name="connsiteX4" fmla="*/ 13589750 w 13874940"/>
              <a:gd name="connsiteY4" fmla="*/ 285191 h 5842080"/>
              <a:gd name="connsiteX5" fmla="*/ 13874939 w 13874940"/>
              <a:gd name="connsiteY5" fmla="*/ 973702 h 5842080"/>
              <a:gd name="connsiteX6" fmla="*/ 13874940 w 13874940"/>
              <a:gd name="connsiteY6" fmla="*/ 4868380 h 5842080"/>
              <a:gd name="connsiteX7" fmla="*/ 13589750 w 13874940"/>
              <a:gd name="connsiteY7" fmla="*/ 5556890 h 5842080"/>
              <a:gd name="connsiteX8" fmla="*/ 12901240 w 13874940"/>
              <a:gd name="connsiteY8" fmla="*/ 5842080 h 5842080"/>
              <a:gd name="connsiteX9" fmla="*/ 973700 w 13874940"/>
              <a:gd name="connsiteY9" fmla="*/ 5842080 h 5842080"/>
              <a:gd name="connsiteX10" fmla="*/ 285190 w 13874940"/>
              <a:gd name="connsiteY10" fmla="*/ 5556889 h 5842080"/>
              <a:gd name="connsiteX11" fmla="*/ 0 w 13874940"/>
              <a:gd name="connsiteY11" fmla="*/ 4868379 h 5842080"/>
              <a:gd name="connsiteX12" fmla="*/ 0 w 13874940"/>
              <a:gd name="connsiteY12" fmla="*/ 438157 h 5842080"/>
              <a:gd name="connsiteX0" fmla="*/ 0 w 13874940"/>
              <a:gd name="connsiteY0" fmla="*/ 438157 h 5842080"/>
              <a:gd name="connsiteX1" fmla="*/ 73026 w 13874940"/>
              <a:gd name="connsiteY1" fmla="*/ 73026 h 5842080"/>
              <a:gd name="connsiteX2" fmla="*/ 401643 w 13874940"/>
              <a:gd name="connsiteY2" fmla="*/ 1 h 5842080"/>
              <a:gd name="connsiteX3" fmla="*/ 12901240 w 13874940"/>
              <a:gd name="connsiteY3" fmla="*/ 0 h 5842080"/>
              <a:gd name="connsiteX4" fmla="*/ 13589750 w 13874940"/>
              <a:gd name="connsiteY4" fmla="*/ 285191 h 5842080"/>
              <a:gd name="connsiteX5" fmla="*/ 13874939 w 13874940"/>
              <a:gd name="connsiteY5" fmla="*/ 973702 h 5842080"/>
              <a:gd name="connsiteX6" fmla="*/ 13874940 w 13874940"/>
              <a:gd name="connsiteY6" fmla="*/ 4868380 h 5842080"/>
              <a:gd name="connsiteX7" fmla="*/ 13589750 w 13874940"/>
              <a:gd name="connsiteY7" fmla="*/ 5556890 h 5842080"/>
              <a:gd name="connsiteX8" fmla="*/ 12901240 w 13874940"/>
              <a:gd name="connsiteY8" fmla="*/ 5842080 h 5842080"/>
              <a:gd name="connsiteX9" fmla="*/ 973700 w 13874940"/>
              <a:gd name="connsiteY9" fmla="*/ 5842080 h 5842080"/>
              <a:gd name="connsiteX10" fmla="*/ 285190 w 13874940"/>
              <a:gd name="connsiteY10" fmla="*/ 5556889 h 5842080"/>
              <a:gd name="connsiteX11" fmla="*/ 0 w 13874940"/>
              <a:gd name="connsiteY11" fmla="*/ 4868379 h 5842080"/>
              <a:gd name="connsiteX12" fmla="*/ 0 w 13874940"/>
              <a:gd name="connsiteY12" fmla="*/ 438157 h 5842080"/>
              <a:gd name="connsiteX0" fmla="*/ 0 w 13874940"/>
              <a:gd name="connsiteY0" fmla="*/ 438158 h 5842081"/>
              <a:gd name="connsiteX1" fmla="*/ 73026 w 13874940"/>
              <a:gd name="connsiteY1" fmla="*/ 73027 h 5842081"/>
              <a:gd name="connsiteX2" fmla="*/ 438156 w 13874940"/>
              <a:gd name="connsiteY2" fmla="*/ 1 h 5842081"/>
              <a:gd name="connsiteX3" fmla="*/ 12901240 w 13874940"/>
              <a:gd name="connsiteY3" fmla="*/ 1 h 5842081"/>
              <a:gd name="connsiteX4" fmla="*/ 13589750 w 13874940"/>
              <a:gd name="connsiteY4" fmla="*/ 285192 h 5842081"/>
              <a:gd name="connsiteX5" fmla="*/ 13874939 w 13874940"/>
              <a:gd name="connsiteY5" fmla="*/ 973703 h 5842081"/>
              <a:gd name="connsiteX6" fmla="*/ 13874940 w 13874940"/>
              <a:gd name="connsiteY6" fmla="*/ 4868381 h 5842081"/>
              <a:gd name="connsiteX7" fmla="*/ 13589750 w 13874940"/>
              <a:gd name="connsiteY7" fmla="*/ 5556891 h 5842081"/>
              <a:gd name="connsiteX8" fmla="*/ 12901240 w 13874940"/>
              <a:gd name="connsiteY8" fmla="*/ 5842081 h 5842081"/>
              <a:gd name="connsiteX9" fmla="*/ 973700 w 13874940"/>
              <a:gd name="connsiteY9" fmla="*/ 5842081 h 5842081"/>
              <a:gd name="connsiteX10" fmla="*/ 285190 w 13874940"/>
              <a:gd name="connsiteY10" fmla="*/ 5556890 h 5842081"/>
              <a:gd name="connsiteX11" fmla="*/ 0 w 13874940"/>
              <a:gd name="connsiteY11" fmla="*/ 4868380 h 5842081"/>
              <a:gd name="connsiteX12" fmla="*/ 0 w 13874940"/>
              <a:gd name="connsiteY12" fmla="*/ 438158 h 5842081"/>
              <a:gd name="connsiteX0" fmla="*/ 0 w 13948005"/>
              <a:gd name="connsiteY0" fmla="*/ 511221 h 5915144"/>
              <a:gd name="connsiteX1" fmla="*/ 73026 w 13948005"/>
              <a:gd name="connsiteY1" fmla="*/ 146090 h 5915144"/>
              <a:gd name="connsiteX2" fmla="*/ 438156 w 13948005"/>
              <a:gd name="connsiteY2" fmla="*/ 73064 h 5915144"/>
              <a:gd name="connsiteX3" fmla="*/ 12901240 w 13948005"/>
              <a:gd name="connsiteY3" fmla="*/ 73064 h 5915144"/>
              <a:gd name="connsiteX4" fmla="*/ 13765401 w 13948005"/>
              <a:gd name="connsiteY4" fmla="*/ 182604 h 5915144"/>
              <a:gd name="connsiteX5" fmla="*/ 13874939 w 13948005"/>
              <a:gd name="connsiteY5" fmla="*/ 1046766 h 5915144"/>
              <a:gd name="connsiteX6" fmla="*/ 13874940 w 13948005"/>
              <a:gd name="connsiteY6" fmla="*/ 4941444 h 5915144"/>
              <a:gd name="connsiteX7" fmla="*/ 13589750 w 13948005"/>
              <a:gd name="connsiteY7" fmla="*/ 5629954 h 5915144"/>
              <a:gd name="connsiteX8" fmla="*/ 12901240 w 13948005"/>
              <a:gd name="connsiteY8" fmla="*/ 5915144 h 5915144"/>
              <a:gd name="connsiteX9" fmla="*/ 973700 w 13948005"/>
              <a:gd name="connsiteY9" fmla="*/ 5915144 h 5915144"/>
              <a:gd name="connsiteX10" fmla="*/ 285190 w 13948005"/>
              <a:gd name="connsiteY10" fmla="*/ 5629953 h 5915144"/>
              <a:gd name="connsiteX11" fmla="*/ 0 w 13948005"/>
              <a:gd name="connsiteY11" fmla="*/ 4941443 h 5915144"/>
              <a:gd name="connsiteX12" fmla="*/ 0 w 13948005"/>
              <a:gd name="connsiteY12" fmla="*/ 511221 h 5915144"/>
              <a:gd name="connsiteX0" fmla="*/ 0 w 13911492"/>
              <a:gd name="connsiteY0" fmla="*/ 474708 h 5878631"/>
              <a:gd name="connsiteX1" fmla="*/ 73026 w 13911492"/>
              <a:gd name="connsiteY1" fmla="*/ 109577 h 5878631"/>
              <a:gd name="connsiteX2" fmla="*/ 438156 w 13911492"/>
              <a:gd name="connsiteY2" fmla="*/ 36551 h 5878631"/>
              <a:gd name="connsiteX3" fmla="*/ 12901240 w 13911492"/>
              <a:gd name="connsiteY3" fmla="*/ 36551 h 5878631"/>
              <a:gd name="connsiteX4" fmla="*/ 13728888 w 13911492"/>
              <a:gd name="connsiteY4" fmla="*/ 182604 h 5878631"/>
              <a:gd name="connsiteX5" fmla="*/ 13874939 w 13911492"/>
              <a:gd name="connsiteY5" fmla="*/ 1010253 h 5878631"/>
              <a:gd name="connsiteX6" fmla="*/ 13874940 w 13911492"/>
              <a:gd name="connsiteY6" fmla="*/ 4904931 h 5878631"/>
              <a:gd name="connsiteX7" fmla="*/ 13589750 w 13911492"/>
              <a:gd name="connsiteY7" fmla="*/ 5593441 h 5878631"/>
              <a:gd name="connsiteX8" fmla="*/ 12901240 w 13911492"/>
              <a:gd name="connsiteY8" fmla="*/ 5878631 h 5878631"/>
              <a:gd name="connsiteX9" fmla="*/ 973700 w 13911492"/>
              <a:gd name="connsiteY9" fmla="*/ 5878631 h 5878631"/>
              <a:gd name="connsiteX10" fmla="*/ 285190 w 13911492"/>
              <a:gd name="connsiteY10" fmla="*/ 5593440 h 5878631"/>
              <a:gd name="connsiteX11" fmla="*/ 0 w 13911492"/>
              <a:gd name="connsiteY11" fmla="*/ 4904930 h 5878631"/>
              <a:gd name="connsiteX12" fmla="*/ 0 w 13911492"/>
              <a:gd name="connsiteY12" fmla="*/ 474708 h 5878631"/>
              <a:gd name="connsiteX0" fmla="*/ 0 w 13874940"/>
              <a:gd name="connsiteY0" fmla="*/ 454387 h 5858310"/>
              <a:gd name="connsiteX1" fmla="*/ 73026 w 13874940"/>
              <a:gd name="connsiteY1" fmla="*/ 89256 h 5858310"/>
              <a:gd name="connsiteX2" fmla="*/ 438156 w 13874940"/>
              <a:gd name="connsiteY2" fmla="*/ 16230 h 5858310"/>
              <a:gd name="connsiteX3" fmla="*/ 13327245 w 13874940"/>
              <a:gd name="connsiteY3" fmla="*/ 16231 h 5858310"/>
              <a:gd name="connsiteX4" fmla="*/ 13728888 w 13874940"/>
              <a:gd name="connsiteY4" fmla="*/ 162283 h 5858310"/>
              <a:gd name="connsiteX5" fmla="*/ 13874939 w 13874940"/>
              <a:gd name="connsiteY5" fmla="*/ 989932 h 5858310"/>
              <a:gd name="connsiteX6" fmla="*/ 13874940 w 13874940"/>
              <a:gd name="connsiteY6" fmla="*/ 4884610 h 5858310"/>
              <a:gd name="connsiteX7" fmla="*/ 13589750 w 13874940"/>
              <a:gd name="connsiteY7" fmla="*/ 5573120 h 5858310"/>
              <a:gd name="connsiteX8" fmla="*/ 12901240 w 13874940"/>
              <a:gd name="connsiteY8" fmla="*/ 5858310 h 5858310"/>
              <a:gd name="connsiteX9" fmla="*/ 973700 w 13874940"/>
              <a:gd name="connsiteY9" fmla="*/ 5858310 h 5858310"/>
              <a:gd name="connsiteX10" fmla="*/ 285190 w 13874940"/>
              <a:gd name="connsiteY10" fmla="*/ 5573119 h 5858310"/>
              <a:gd name="connsiteX11" fmla="*/ 0 w 13874940"/>
              <a:gd name="connsiteY11" fmla="*/ 4884609 h 5858310"/>
              <a:gd name="connsiteX12" fmla="*/ 0 w 13874940"/>
              <a:gd name="connsiteY12" fmla="*/ 454387 h 5858310"/>
              <a:gd name="connsiteX0" fmla="*/ 0 w 13874941"/>
              <a:gd name="connsiteY0" fmla="*/ 438158 h 5842081"/>
              <a:gd name="connsiteX1" fmla="*/ 73026 w 13874941"/>
              <a:gd name="connsiteY1" fmla="*/ 73027 h 5842081"/>
              <a:gd name="connsiteX2" fmla="*/ 438156 w 13874941"/>
              <a:gd name="connsiteY2" fmla="*/ 1 h 5842081"/>
              <a:gd name="connsiteX3" fmla="*/ 13327245 w 13874941"/>
              <a:gd name="connsiteY3" fmla="*/ 2 h 5842081"/>
              <a:gd name="connsiteX4" fmla="*/ 13728888 w 13874941"/>
              <a:gd name="connsiteY4" fmla="*/ 146054 h 5842081"/>
              <a:gd name="connsiteX5" fmla="*/ 13874940 w 13874941"/>
              <a:gd name="connsiteY5" fmla="*/ 584209 h 5842081"/>
              <a:gd name="connsiteX6" fmla="*/ 13874940 w 13874941"/>
              <a:gd name="connsiteY6" fmla="*/ 4868381 h 5842081"/>
              <a:gd name="connsiteX7" fmla="*/ 13589750 w 13874941"/>
              <a:gd name="connsiteY7" fmla="*/ 5556891 h 5842081"/>
              <a:gd name="connsiteX8" fmla="*/ 12901240 w 13874941"/>
              <a:gd name="connsiteY8" fmla="*/ 5842081 h 5842081"/>
              <a:gd name="connsiteX9" fmla="*/ 973700 w 13874941"/>
              <a:gd name="connsiteY9" fmla="*/ 5842081 h 5842081"/>
              <a:gd name="connsiteX10" fmla="*/ 285190 w 13874941"/>
              <a:gd name="connsiteY10" fmla="*/ 5556890 h 5842081"/>
              <a:gd name="connsiteX11" fmla="*/ 0 w 13874941"/>
              <a:gd name="connsiteY11" fmla="*/ 4868380 h 5842081"/>
              <a:gd name="connsiteX12" fmla="*/ 0 w 13874941"/>
              <a:gd name="connsiteY12" fmla="*/ 438158 h 5842081"/>
              <a:gd name="connsiteX0" fmla="*/ 0 w 13874941"/>
              <a:gd name="connsiteY0" fmla="*/ 438158 h 5842081"/>
              <a:gd name="connsiteX1" fmla="*/ 73026 w 13874941"/>
              <a:gd name="connsiteY1" fmla="*/ 73027 h 5842081"/>
              <a:gd name="connsiteX2" fmla="*/ 438156 w 13874941"/>
              <a:gd name="connsiteY2" fmla="*/ 1 h 5842081"/>
              <a:gd name="connsiteX3" fmla="*/ 13327245 w 13874941"/>
              <a:gd name="connsiteY3" fmla="*/ 2 h 5842081"/>
              <a:gd name="connsiteX4" fmla="*/ 13765401 w 13874941"/>
              <a:gd name="connsiteY4" fmla="*/ 109540 h 5842081"/>
              <a:gd name="connsiteX5" fmla="*/ 13874940 w 13874941"/>
              <a:gd name="connsiteY5" fmla="*/ 584209 h 5842081"/>
              <a:gd name="connsiteX6" fmla="*/ 13874940 w 13874941"/>
              <a:gd name="connsiteY6" fmla="*/ 4868381 h 5842081"/>
              <a:gd name="connsiteX7" fmla="*/ 13589750 w 13874941"/>
              <a:gd name="connsiteY7" fmla="*/ 5556891 h 5842081"/>
              <a:gd name="connsiteX8" fmla="*/ 12901240 w 13874941"/>
              <a:gd name="connsiteY8" fmla="*/ 5842081 h 5842081"/>
              <a:gd name="connsiteX9" fmla="*/ 973700 w 13874941"/>
              <a:gd name="connsiteY9" fmla="*/ 5842081 h 5842081"/>
              <a:gd name="connsiteX10" fmla="*/ 285190 w 13874941"/>
              <a:gd name="connsiteY10" fmla="*/ 5556890 h 5842081"/>
              <a:gd name="connsiteX11" fmla="*/ 0 w 13874941"/>
              <a:gd name="connsiteY11" fmla="*/ 4868380 h 5842081"/>
              <a:gd name="connsiteX12" fmla="*/ 0 w 13874941"/>
              <a:gd name="connsiteY12" fmla="*/ 438158 h 5842081"/>
              <a:gd name="connsiteX0" fmla="*/ 0 w 13893197"/>
              <a:gd name="connsiteY0" fmla="*/ 438158 h 5842081"/>
              <a:gd name="connsiteX1" fmla="*/ 73026 w 13893197"/>
              <a:gd name="connsiteY1" fmla="*/ 73027 h 5842081"/>
              <a:gd name="connsiteX2" fmla="*/ 438156 w 13893197"/>
              <a:gd name="connsiteY2" fmla="*/ 1 h 5842081"/>
              <a:gd name="connsiteX3" fmla="*/ 13327245 w 13893197"/>
              <a:gd name="connsiteY3" fmla="*/ 2 h 5842081"/>
              <a:gd name="connsiteX4" fmla="*/ 13801914 w 13893197"/>
              <a:gd name="connsiteY4" fmla="*/ 109540 h 5842081"/>
              <a:gd name="connsiteX5" fmla="*/ 13874940 w 13893197"/>
              <a:gd name="connsiteY5" fmla="*/ 584209 h 5842081"/>
              <a:gd name="connsiteX6" fmla="*/ 13874940 w 13893197"/>
              <a:gd name="connsiteY6" fmla="*/ 4868381 h 5842081"/>
              <a:gd name="connsiteX7" fmla="*/ 13589750 w 13893197"/>
              <a:gd name="connsiteY7" fmla="*/ 5556891 h 5842081"/>
              <a:gd name="connsiteX8" fmla="*/ 12901240 w 13893197"/>
              <a:gd name="connsiteY8" fmla="*/ 5842081 h 5842081"/>
              <a:gd name="connsiteX9" fmla="*/ 973700 w 13893197"/>
              <a:gd name="connsiteY9" fmla="*/ 5842081 h 5842081"/>
              <a:gd name="connsiteX10" fmla="*/ 285190 w 13893197"/>
              <a:gd name="connsiteY10" fmla="*/ 5556890 h 5842081"/>
              <a:gd name="connsiteX11" fmla="*/ 0 w 13893197"/>
              <a:gd name="connsiteY11" fmla="*/ 4868380 h 5842081"/>
              <a:gd name="connsiteX12" fmla="*/ 0 w 13893197"/>
              <a:gd name="connsiteY12" fmla="*/ 438158 h 5842081"/>
              <a:gd name="connsiteX0" fmla="*/ 0 w 13984518"/>
              <a:gd name="connsiteY0" fmla="*/ 438158 h 5951659"/>
              <a:gd name="connsiteX1" fmla="*/ 73026 w 13984518"/>
              <a:gd name="connsiteY1" fmla="*/ 73027 h 5951659"/>
              <a:gd name="connsiteX2" fmla="*/ 438156 w 13984518"/>
              <a:gd name="connsiteY2" fmla="*/ 1 h 5951659"/>
              <a:gd name="connsiteX3" fmla="*/ 13327245 w 13984518"/>
              <a:gd name="connsiteY3" fmla="*/ 2 h 5951659"/>
              <a:gd name="connsiteX4" fmla="*/ 13801914 w 13984518"/>
              <a:gd name="connsiteY4" fmla="*/ 109540 h 5951659"/>
              <a:gd name="connsiteX5" fmla="*/ 13874940 w 13984518"/>
              <a:gd name="connsiteY5" fmla="*/ 584209 h 5951659"/>
              <a:gd name="connsiteX6" fmla="*/ 13874940 w 13984518"/>
              <a:gd name="connsiteY6" fmla="*/ 4868381 h 5951659"/>
              <a:gd name="connsiteX7" fmla="*/ 13801914 w 13984518"/>
              <a:gd name="connsiteY7" fmla="*/ 5769055 h 5951659"/>
              <a:gd name="connsiteX8" fmla="*/ 12901240 w 13984518"/>
              <a:gd name="connsiteY8" fmla="*/ 5842081 h 5951659"/>
              <a:gd name="connsiteX9" fmla="*/ 973700 w 13984518"/>
              <a:gd name="connsiteY9" fmla="*/ 5842081 h 5951659"/>
              <a:gd name="connsiteX10" fmla="*/ 285190 w 13984518"/>
              <a:gd name="connsiteY10" fmla="*/ 5556890 h 5951659"/>
              <a:gd name="connsiteX11" fmla="*/ 0 w 13984518"/>
              <a:gd name="connsiteY11" fmla="*/ 4868380 h 5951659"/>
              <a:gd name="connsiteX12" fmla="*/ 0 w 13984518"/>
              <a:gd name="connsiteY12" fmla="*/ 438158 h 5951659"/>
              <a:gd name="connsiteX0" fmla="*/ 0 w 13948004"/>
              <a:gd name="connsiteY0" fmla="*/ 438158 h 5915146"/>
              <a:gd name="connsiteX1" fmla="*/ 73026 w 13948004"/>
              <a:gd name="connsiteY1" fmla="*/ 73027 h 5915146"/>
              <a:gd name="connsiteX2" fmla="*/ 438156 w 13948004"/>
              <a:gd name="connsiteY2" fmla="*/ 1 h 5915146"/>
              <a:gd name="connsiteX3" fmla="*/ 13327245 w 13948004"/>
              <a:gd name="connsiteY3" fmla="*/ 2 h 5915146"/>
              <a:gd name="connsiteX4" fmla="*/ 13801914 w 13948004"/>
              <a:gd name="connsiteY4" fmla="*/ 109540 h 5915146"/>
              <a:gd name="connsiteX5" fmla="*/ 13874940 w 13948004"/>
              <a:gd name="connsiteY5" fmla="*/ 584209 h 5915146"/>
              <a:gd name="connsiteX6" fmla="*/ 13874940 w 13948004"/>
              <a:gd name="connsiteY6" fmla="*/ 4868381 h 5915146"/>
              <a:gd name="connsiteX7" fmla="*/ 13765400 w 13948004"/>
              <a:gd name="connsiteY7" fmla="*/ 5732542 h 5915146"/>
              <a:gd name="connsiteX8" fmla="*/ 12901240 w 13948004"/>
              <a:gd name="connsiteY8" fmla="*/ 5842081 h 5915146"/>
              <a:gd name="connsiteX9" fmla="*/ 973700 w 13948004"/>
              <a:gd name="connsiteY9" fmla="*/ 5842081 h 5915146"/>
              <a:gd name="connsiteX10" fmla="*/ 285190 w 13948004"/>
              <a:gd name="connsiteY10" fmla="*/ 5556890 h 5915146"/>
              <a:gd name="connsiteX11" fmla="*/ 0 w 13948004"/>
              <a:gd name="connsiteY11" fmla="*/ 4868380 h 5915146"/>
              <a:gd name="connsiteX12" fmla="*/ 0 w 13948004"/>
              <a:gd name="connsiteY12" fmla="*/ 438158 h 5915146"/>
              <a:gd name="connsiteX0" fmla="*/ 0 w 13927683"/>
              <a:gd name="connsiteY0" fmla="*/ 438158 h 5848167"/>
              <a:gd name="connsiteX1" fmla="*/ 73026 w 13927683"/>
              <a:gd name="connsiteY1" fmla="*/ 73027 h 5848167"/>
              <a:gd name="connsiteX2" fmla="*/ 438156 w 13927683"/>
              <a:gd name="connsiteY2" fmla="*/ 1 h 5848167"/>
              <a:gd name="connsiteX3" fmla="*/ 13327245 w 13927683"/>
              <a:gd name="connsiteY3" fmla="*/ 2 h 5848167"/>
              <a:gd name="connsiteX4" fmla="*/ 13801914 w 13927683"/>
              <a:gd name="connsiteY4" fmla="*/ 109540 h 5848167"/>
              <a:gd name="connsiteX5" fmla="*/ 13874940 w 13927683"/>
              <a:gd name="connsiteY5" fmla="*/ 584209 h 5848167"/>
              <a:gd name="connsiteX6" fmla="*/ 13874939 w 13927683"/>
              <a:gd name="connsiteY6" fmla="*/ 5148334 h 5848167"/>
              <a:gd name="connsiteX7" fmla="*/ 13765400 w 13927683"/>
              <a:gd name="connsiteY7" fmla="*/ 5732542 h 5848167"/>
              <a:gd name="connsiteX8" fmla="*/ 12901240 w 13927683"/>
              <a:gd name="connsiteY8" fmla="*/ 5842081 h 5848167"/>
              <a:gd name="connsiteX9" fmla="*/ 973700 w 13927683"/>
              <a:gd name="connsiteY9" fmla="*/ 5842081 h 5848167"/>
              <a:gd name="connsiteX10" fmla="*/ 285190 w 13927683"/>
              <a:gd name="connsiteY10" fmla="*/ 5556890 h 5848167"/>
              <a:gd name="connsiteX11" fmla="*/ 0 w 13927683"/>
              <a:gd name="connsiteY11" fmla="*/ 4868380 h 5848167"/>
              <a:gd name="connsiteX12" fmla="*/ 0 w 13927683"/>
              <a:gd name="connsiteY12" fmla="*/ 438158 h 5848167"/>
              <a:gd name="connsiteX0" fmla="*/ 0 w 13893197"/>
              <a:gd name="connsiteY0" fmla="*/ 438158 h 5878595"/>
              <a:gd name="connsiteX1" fmla="*/ 73026 w 13893197"/>
              <a:gd name="connsiteY1" fmla="*/ 73027 h 5878595"/>
              <a:gd name="connsiteX2" fmla="*/ 438156 w 13893197"/>
              <a:gd name="connsiteY2" fmla="*/ 1 h 5878595"/>
              <a:gd name="connsiteX3" fmla="*/ 13327245 w 13893197"/>
              <a:gd name="connsiteY3" fmla="*/ 2 h 5878595"/>
              <a:gd name="connsiteX4" fmla="*/ 13801914 w 13893197"/>
              <a:gd name="connsiteY4" fmla="*/ 109540 h 5878595"/>
              <a:gd name="connsiteX5" fmla="*/ 13874940 w 13893197"/>
              <a:gd name="connsiteY5" fmla="*/ 584209 h 5878595"/>
              <a:gd name="connsiteX6" fmla="*/ 13874939 w 13893197"/>
              <a:gd name="connsiteY6" fmla="*/ 5148334 h 5878595"/>
              <a:gd name="connsiteX7" fmla="*/ 13765400 w 13893197"/>
              <a:gd name="connsiteY7" fmla="*/ 5732542 h 5878595"/>
              <a:gd name="connsiteX8" fmla="*/ 13217706 w 13893197"/>
              <a:gd name="connsiteY8" fmla="*/ 5878595 h 5878595"/>
              <a:gd name="connsiteX9" fmla="*/ 973700 w 13893197"/>
              <a:gd name="connsiteY9" fmla="*/ 5842081 h 5878595"/>
              <a:gd name="connsiteX10" fmla="*/ 285190 w 13893197"/>
              <a:gd name="connsiteY10" fmla="*/ 5556890 h 5878595"/>
              <a:gd name="connsiteX11" fmla="*/ 0 w 13893197"/>
              <a:gd name="connsiteY11" fmla="*/ 4868380 h 5878595"/>
              <a:gd name="connsiteX12" fmla="*/ 0 w 13893197"/>
              <a:gd name="connsiteY12" fmla="*/ 438158 h 5878595"/>
              <a:gd name="connsiteX0" fmla="*/ 0 w 13893197"/>
              <a:gd name="connsiteY0" fmla="*/ 438158 h 5878595"/>
              <a:gd name="connsiteX1" fmla="*/ 73026 w 13893197"/>
              <a:gd name="connsiteY1" fmla="*/ 73027 h 5878595"/>
              <a:gd name="connsiteX2" fmla="*/ 438156 w 13893197"/>
              <a:gd name="connsiteY2" fmla="*/ 1 h 5878595"/>
              <a:gd name="connsiteX3" fmla="*/ 13327245 w 13893197"/>
              <a:gd name="connsiteY3" fmla="*/ 2 h 5878595"/>
              <a:gd name="connsiteX4" fmla="*/ 13801914 w 13893197"/>
              <a:gd name="connsiteY4" fmla="*/ 109540 h 5878595"/>
              <a:gd name="connsiteX5" fmla="*/ 13874940 w 13893197"/>
              <a:gd name="connsiteY5" fmla="*/ 584209 h 5878595"/>
              <a:gd name="connsiteX6" fmla="*/ 13874940 w 13893197"/>
              <a:gd name="connsiteY6" fmla="*/ 5294387 h 5878595"/>
              <a:gd name="connsiteX7" fmla="*/ 13765400 w 13893197"/>
              <a:gd name="connsiteY7" fmla="*/ 5732542 h 5878595"/>
              <a:gd name="connsiteX8" fmla="*/ 13217706 w 13893197"/>
              <a:gd name="connsiteY8" fmla="*/ 5878595 h 5878595"/>
              <a:gd name="connsiteX9" fmla="*/ 973700 w 13893197"/>
              <a:gd name="connsiteY9" fmla="*/ 5842081 h 5878595"/>
              <a:gd name="connsiteX10" fmla="*/ 285190 w 13893197"/>
              <a:gd name="connsiteY10" fmla="*/ 5556890 h 5878595"/>
              <a:gd name="connsiteX11" fmla="*/ 0 w 13893197"/>
              <a:gd name="connsiteY11" fmla="*/ 4868380 h 5878595"/>
              <a:gd name="connsiteX12" fmla="*/ 0 w 13893197"/>
              <a:gd name="connsiteY12" fmla="*/ 438158 h 5878595"/>
              <a:gd name="connsiteX0" fmla="*/ 0 w 13893197"/>
              <a:gd name="connsiteY0" fmla="*/ 438158 h 5878595"/>
              <a:gd name="connsiteX1" fmla="*/ 73026 w 13893197"/>
              <a:gd name="connsiteY1" fmla="*/ 73027 h 5878595"/>
              <a:gd name="connsiteX2" fmla="*/ 438156 w 13893197"/>
              <a:gd name="connsiteY2" fmla="*/ 1 h 5878595"/>
              <a:gd name="connsiteX3" fmla="*/ 13327245 w 13893197"/>
              <a:gd name="connsiteY3" fmla="*/ 2 h 5878595"/>
              <a:gd name="connsiteX4" fmla="*/ 13801914 w 13893197"/>
              <a:gd name="connsiteY4" fmla="*/ 109540 h 5878595"/>
              <a:gd name="connsiteX5" fmla="*/ 13874940 w 13893197"/>
              <a:gd name="connsiteY5" fmla="*/ 584209 h 5878595"/>
              <a:gd name="connsiteX6" fmla="*/ 13874940 w 13893197"/>
              <a:gd name="connsiteY6" fmla="*/ 5294387 h 5878595"/>
              <a:gd name="connsiteX7" fmla="*/ 13765400 w 13893197"/>
              <a:gd name="connsiteY7" fmla="*/ 5732542 h 5878595"/>
              <a:gd name="connsiteX8" fmla="*/ 13327245 w 13893197"/>
              <a:gd name="connsiteY8" fmla="*/ 5878595 h 5878595"/>
              <a:gd name="connsiteX9" fmla="*/ 973700 w 13893197"/>
              <a:gd name="connsiteY9" fmla="*/ 5842081 h 5878595"/>
              <a:gd name="connsiteX10" fmla="*/ 285190 w 13893197"/>
              <a:gd name="connsiteY10" fmla="*/ 5556890 h 5878595"/>
              <a:gd name="connsiteX11" fmla="*/ 0 w 13893197"/>
              <a:gd name="connsiteY11" fmla="*/ 4868380 h 5878595"/>
              <a:gd name="connsiteX12" fmla="*/ 0 w 13893197"/>
              <a:gd name="connsiteY12" fmla="*/ 438158 h 5878595"/>
              <a:gd name="connsiteX0" fmla="*/ 0 w 13893197"/>
              <a:gd name="connsiteY0" fmla="*/ 438158 h 5878595"/>
              <a:gd name="connsiteX1" fmla="*/ 73026 w 13893197"/>
              <a:gd name="connsiteY1" fmla="*/ 73027 h 5878595"/>
              <a:gd name="connsiteX2" fmla="*/ 438156 w 13893197"/>
              <a:gd name="connsiteY2" fmla="*/ 1 h 5878595"/>
              <a:gd name="connsiteX3" fmla="*/ 13327245 w 13893197"/>
              <a:gd name="connsiteY3" fmla="*/ 2 h 5878595"/>
              <a:gd name="connsiteX4" fmla="*/ 13801914 w 13893197"/>
              <a:gd name="connsiteY4" fmla="*/ 109540 h 5878595"/>
              <a:gd name="connsiteX5" fmla="*/ 13874940 w 13893197"/>
              <a:gd name="connsiteY5" fmla="*/ 584209 h 5878595"/>
              <a:gd name="connsiteX6" fmla="*/ 13874940 w 13893197"/>
              <a:gd name="connsiteY6" fmla="*/ 5330900 h 5878595"/>
              <a:gd name="connsiteX7" fmla="*/ 13765400 w 13893197"/>
              <a:gd name="connsiteY7" fmla="*/ 5732542 h 5878595"/>
              <a:gd name="connsiteX8" fmla="*/ 13327245 w 13893197"/>
              <a:gd name="connsiteY8" fmla="*/ 5878595 h 5878595"/>
              <a:gd name="connsiteX9" fmla="*/ 973700 w 13893197"/>
              <a:gd name="connsiteY9" fmla="*/ 5842081 h 5878595"/>
              <a:gd name="connsiteX10" fmla="*/ 285190 w 13893197"/>
              <a:gd name="connsiteY10" fmla="*/ 5556890 h 5878595"/>
              <a:gd name="connsiteX11" fmla="*/ 0 w 13893197"/>
              <a:gd name="connsiteY11" fmla="*/ 4868380 h 5878595"/>
              <a:gd name="connsiteX12" fmla="*/ 0 w 13893197"/>
              <a:gd name="connsiteY12" fmla="*/ 438158 h 5878595"/>
              <a:gd name="connsiteX0" fmla="*/ 0 w 13893197"/>
              <a:gd name="connsiteY0" fmla="*/ 438158 h 5878595"/>
              <a:gd name="connsiteX1" fmla="*/ 73026 w 13893197"/>
              <a:gd name="connsiteY1" fmla="*/ 73027 h 5878595"/>
              <a:gd name="connsiteX2" fmla="*/ 438156 w 13893197"/>
              <a:gd name="connsiteY2" fmla="*/ 1 h 5878595"/>
              <a:gd name="connsiteX3" fmla="*/ 13327245 w 13893197"/>
              <a:gd name="connsiteY3" fmla="*/ 2 h 5878595"/>
              <a:gd name="connsiteX4" fmla="*/ 13801914 w 13893197"/>
              <a:gd name="connsiteY4" fmla="*/ 109540 h 5878595"/>
              <a:gd name="connsiteX5" fmla="*/ 13874940 w 13893197"/>
              <a:gd name="connsiteY5" fmla="*/ 584209 h 5878595"/>
              <a:gd name="connsiteX6" fmla="*/ 13874940 w 13893197"/>
              <a:gd name="connsiteY6" fmla="*/ 5330900 h 5878595"/>
              <a:gd name="connsiteX7" fmla="*/ 13801914 w 13893197"/>
              <a:gd name="connsiteY7" fmla="*/ 5769056 h 5878595"/>
              <a:gd name="connsiteX8" fmla="*/ 13327245 w 13893197"/>
              <a:gd name="connsiteY8" fmla="*/ 5878595 h 5878595"/>
              <a:gd name="connsiteX9" fmla="*/ 973700 w 13893197"/>
              <a:gd name="connsiteY9" fmla="*/ 5842081 h 5878595"/>
              <a:gd name="connsiteX10" fmla="*/ 285190 w 13893197"/>
              <a:gd name="connsiteY10" fmla="*/ 5556890 h 5878595"/>
              <a:gd name="connsiteX11" fmla="*/ 0 w 13893197"/>
              <a:gd name="connsiteY11" fmla="*/ 4868380 h 5878595"/>
              <a:gd name="connsiteX12" fmla="*/ 0 w 13893197"/>
              <a:gd name="connsiteY12" fmla="*/ 438158 h 5878595"/>
              <a:gd name="connsiteX0" fmla="*/ 73065 w 13966262"/>
              <a:gd name="connsiteY0" fmla="*/ 438158 h 5951661"/>
              <a:gd name="connsiteX1" fmla="*/ 146091 w 13966262"/>
              <a:gd name="connsiteY1" fmla="*/ 73027 h 5951661"/>
              <a:gd name="connsiteX2" fmla="*/ 511221 w 13966262"/>
              <a:gd name="connsiteY2" fmla="*/ 1 h 5951661"/>
              <a:gd name="connsiteX3" fmla="*/ 13400310 w 13966262"/>
              <a:gd name="connsiteY3" fmla="*/ 2 h 5951661"/>
              <a:gd name="connsiteX4" fmla="*/ 13874979 w 13966262"/>
              <a:gd name="connsiteY4" fmla="*/ 109540 h 5951661"/>
              <a:gd name="connsiteX5" fmla="*/ 13948005 w 13966262"/>
              <a:gd name="connsiteY5" fmla="*/ 584209 h 5951661"/>
              <a:gd name="connsiteX6" fmla="*/ 13948005 w 13966262"/>
              <a:gd name="connsiteY6" fmla="*/ 5330900 h 5951661"/>
              <a:gd name="connsiteX7" fmla="*/ 13874979 w 13966262"/>
              <a:gd name="connsiteY7" fmla="*/ 5769056 h 5951661"/>
              <a:gd name="connsiteX8" fmla="*/ 13400310 w 13966262"/>
              <a:gd name="connsiteY8" fmla="*/ 5878595 h 5951661"/>
              <a:gd name="connsiteX9" fmla="*/ 1046765 w 13966262"/>
              <a:gd name="connsiteY9" fmla="*/ 5842081 h 5951661"/>
              <a:gd name="connsiteX10" fmla="*/ 182604 w 13966262"/>
              <a:gd name="connsiteY10" fmla="*/ 5769056 h 5951661"/>
              <a:gd name="connsiteX11" fmla="*/ 73065 w 13966262"/>
              <a:gd name="connsiteY11" fmla="*/ 4868380 h 5951661"/>
              <a:gd name="connsiteX12" fmla="*/ 73065 w 13966262"/>
              <a:gd name="connsiteY12" fmla="*/ 438158 h 5951661"/>
              <a:gd name="connsiteX0" fmla="*/ 52744 w 13945941"/>
              <a:gd name="connsiteY0" fmla="*/ 438158 h 5878595"/>
              <a:gd name="connsiteX1" fmla="*/ 125770 w 13945941"/>
              <a:gd name="connsiteY1" fmla="*/ 73027 h 5878595"/>
              <a:gd name="connsiteX2" fmla="*/ 490900 w 13945941"/>
              <a:gd name="connsiteY2" fmla="*/ 1 h 5878595"/>
              <a:gd name="connsiteX3" fmla="*/ 13379989 w 13945941"/>
              <a:gd name="connsiteY3" fmla="*/ 2 h 5878595"/>
              <a:gd name="connsiteX4" fmla="*/ 13854658 w 13945941"/>
              <a:gd name="connsiteY4" fmla="*/ 109540 h 5878595"/>
              <a:gd name="connsiteX5" fmla="*/ 13927684 w 13945941"/>
              <a:gd name="connsiteY5" fmla="*/ 584209 h 5878595"/>
              <a:gd name="connsiteX6" fmla="*/ 13927684 w 13945941"/>
              <a:gd name="connsiteY6" fmla="*/ 5330900 h 5878595"/>
              <a:gd name="connsiteX7" fmla="*/ 13854658 w 13945941"/>
              <a:gd name="connsiteY7" fmla="*/ 5769056 h 5878595"/>
              <a:gd name="connsiteX8" fmla="*/ 13379989 w 13945941"/>
              <a:gd name="connsiteY8" fmla="*/ 5878595 h 5878595"/>
              <a:gd name="connsiteX9" fmla="*/ 1026444 w 13945941"/>
              <a:gd name="connsiteY9" fmla="*/ 5842081 h 5878595"/>
              <a:gd name="connsiteX10" fmla="*/ 162283 w 13945941"/>
              <a:gd name="connsiteY10" fmla="*/ 5769056 h 5878595"/>
              <a:gd name="connsiteX11" fmla="*/ 52744 w 13945941"/>
              <a:gd name="connsiteY11" fmla="*/ 5221361 h 5878595"/>
              <a:gd name="connsiteX12" fmla="*/ 52744 w 13945941"/>
              <a:gd name="connsiteY12" fmla="*/ 438158 h 5878595"/>
              <a:gd name="connsiteX0" fmla="*/ 12171 w 13905368"/>
              <a:gd name="connsiteY0" fmla="*/ 438158 h 5878595"/>
              <a:gd name="connsiteX1" fmla="*/ 85197 w 13905368"/>
              <a:gd name="connsiteY1" fmla="*/ 73027 h 5878595"/>
              <a:gd name="connsiteX2" fmla="*/ 450327 w 13905368"/>
              <a:gd name="connsiteY2" fmla="*/ 1 h 5878595"/>
              <a:gd name="connsiteX3" fmla="*/ 13339416 w 13905368"/>
              <a:gd name="connsiteY3" fmla="*/ 2 h 5878595"/>
              <a:gd name="connsiteX4" fmla="*/ 13814085 w 13905368"/>
              <a:gd name="connsiteY4" fmla="*/ 109540 h 5878595"/>
              <a:gd name="connsiteX5" fmla="*/ 13887111 w 13905368"/>
              <a:gd name="connsiteY5" fmla="*/ 584209 h 5878595"/>
              <a:gd name="connsiteX6" fmla="*/ 13887111 w 13905368"/>
              <a:gd name="connsiteY6" fmla="*/ 5330900 h 5878595"/>
              <a:gd name="connsiteX7" fmla="*/ 13814085 w 13905368"/>
              <a:gd name="connsiteY7" fmla="*/ 5769056 h 5878595"/>
              <a:gd name="connsiteX8" fmla="*/ 13339416 w 13905368"/>
              <a:gd name="connsiteY8" fmla="*/ 5878595 h 5878595"/>
              <a:gd name="connsiteX9" fmla="*/ 742431 w 13905368"/>
              <a:gd name="connsiteY9" fmla="*/ 5842082 h 5878595"/>
              <a:gd name="connsiteX10" fmla="*/ 121710 w 13905368"/>
              <a:gd name="connsiteY10" fmla="*/ 5769056 h 5878595"/>
              <a:gd name="connsiteX11" fmla="*/ 12171 w 13905368"/>
              <a:gd name="connsiteY11" fmla="*/ 5221361 h 5878595"/>
              <a:gd name="connsiteX12" fmla="*/ 12171 w 13905368"/>
              <a:gd name="connsiteY12" fmla="*/ 438158 h 5878595"/>
              <a:gd name="connsiteX0" fmla="*/ 48685 w 13941882"/>
              <a:gd name="connsiteY0" fmla="*/ 438158 h 5909022"/>
              <a:gd name="connsiteX1" fmla="*/ 121711 w 13941882"/>
              <a:gd name="connsiteY1" fmla="*/ 73027 h 5909022"/>
              <a:gd name="connsiteX2" fmla="*/ 486841 w 13941882"/>
              <a:gd name="connsiteY2" fmla="*/ 1 h 5909022"/>
              <a:gd name="connsiteX3" fmla="*/ 13375930 w 13941882"/>
              <a:gd name="connsiteY3" fmla="*/ 2 h 5909022"/>
              <a:gd name="connsiteX4" fmla="*/ 13850599 w 13941882"/>
              <a:gd name="connsiteY4" fmla="*/ 109540 h 5909022"/>
              <a:gd name="connsiteX5" fmla="*/ 13923625 w 13941882"/>
              <a:gd name="connsiteY5" fmla="*/ 584209 h 5909022"/>
              <a:gd name="connsiteX6" fmla="*/ 13923625 w 13941882"/>
              <a:gd name="connsiteY6" fmla="*/ 5330900 h 5909022"/>
              <a:gd name="connsiteX7" fmla="*/ 13850599 w 13941882"/>
              <a:gd name="connsiteY7" fmla="*/ 5769056 h 5909022"/>
              <a:gd name="connsiteX8" fmla="*/ 13375930 w 13941882"/>
              <a:gd name="connsiteY8" fmla="*/ 5878595 h 5909022"/>
              <a:gd name="connsiteX9" fmla="*/ 778945 w 13941882"/>
              <a:gd name="connsiteY9" fmla="*/ 5842082 h 5909022"/>
              <a:gd name="connsiteX10" fmla="*/ 121710 w 13941882"/>
              <a:gd name="connsiteY10" fmla="*/ 5805569 h 5909022"/>
              <a:gd name="connsiteX11" fmla="*/ 48685 w 13941882"/>
              <a:gd name="connsiteY11" fmla="*/ 5221361 h 5909022"/>
              <a:gd name="connsiteX12" fmla="*/ 48685 w 13941882"/>
              <a:gd name="connsiteY12" fmla="*/ 438158 h 5909022"/>
              <a:gd name="connsiteX0" fmla="*/ 12172 w 13905369"/>
              <a:gd name="connsiteY0" fmla="*/ 438158 h 5878595"/>
              <a:gd name="connsiteX1" fmla="*/ 85198 w 13905369"/>
              <a:gd name="connsiteY1" fmla="*/ 73027 h 5878595"/>
              <a:gd name="connsiteX2" fmla="*/ 450328 w 13905369"/>
              <a:gd name="connsiteY2" fmla="*/ 1 h 5878595"/>
              <a:gd name="connsiteX3" fmla="*/ 13339417 w 13905369"/>
              <a:gd name="connsiteY3" fmla="*/ 2 h 5878595"/>
              <a:gd name="connsiteX4" fmla="*/ 13814086 w 13905369"/>
              <a:gd name="connsiteY4" fmla="*/ 109540 h 5878595"/>
              <a:gd name="connsiteX5" fmla="*/ 13887112 w 13905369"/>
              <a:gd name="connsiteY5" fmla="*/ 584209 h 5878595"/>
              <a:gd name="connsiteX6" fmla="*/ 13887112 w 13905369"/>
              <a:gd name="connsiteY6" fmla="*/ 5330900 h 5878595"/>
              <a:gd name="connsiteX7" fmla="*/ 13814086 w 13905369"/>
              <a:gd name="connsiteY7" fmla="*/ 5769056 h 5878595"/>
              <a:gd name="connsiteX8" fmla="*/ 13339417 w 13905369"/>
              <a:gd name="connsiteY8" fmla="*/ 5878595 h 5878595"/>
              <a:gd name="connsiteX9" fmla="*/ 742432 w 13905369"/>
              <a:gd name="connsiteY9" fmla="*/ 5842082 h 5878595"/>
              <a:gd name="connsiteX10" fmla="*/ 121710 w 13905369"/>
              <a:gd name="connsiteY10" fmla="*/ 5769055 h 5878595"/>
              <a:gd name="connsiteX11" fmla="*/ 12172 w 13905369"/>
              <a:gd name="connsiteY11" fmla="*/ 5221361 h 5878595"/>
              <a:gd name="connsiteX12" fmla="*/ 12172 w 13905369"/>
              <a:gd name="connsiteY12" fmla="*/ 438158 h 5878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905369" h="5878595">
                <a:moveTo>
                  <a:pt x="12172" y="438158"/>
                </a:moveTo>
                <a:cubicBezTo>
                  <a:pt x="12172" y="179917"/>
                  <a:pt x="12172" y="146053"/>
                  <a:pt x="85198" y="73027"/>
                </a:cubicBezTo>
                <a:cubicBezTo>
                  <a:pt x="158224" y="1"/>
                  <a:pt x="192086" y="0"/>
                  <a:pt x="450328" y="1"/>
                </a:cubicBezTo>
                <a:lnTo>
                  <a:pt x="13339417" y="2"/>
                </a:lnTo>
                <a:cubicBezTo>
                  <a:pt x="13597658" y="2"/>
                  <a:pt x="13722804" y="12172"/>
                  <a:pt x="13814086" y="109540"/>
                </a:cubicBezTo>
                <a:cubicBezTo>
                  <a:pt x="13905369" y="206908"/>
                  <a:pt x="13887113" y="325967"/>
                  <a:pt x="13887112" y="584209"/>
                </a:cubicBezTo>
                <a:lnTo>
                  <a:pt x="13887112" y="5330900"/>
                </a:lnTo>
                <a:cubicBezTo>
                  <a:pt x="13887112" y="5589141"/>
                  <a:pt x="13905368" y="5677774"/>
                  <a:pt x="13814086" y="5769056"/>
                </a:cubicBezTo>
                <a:cubicBezTo>
                  <a:pt x="13722804" y="5860338"/>
                  <a:pt x="13597658" y="5878595"/>
                  <a:pt x="13339417" y="5878595"/>
                </a:cubicBezTo>
                <a:lnTo>
                  <a:pt x="742432" y="5842082"/>
                </a:lnTo>
                <a:cubicBezTo>
                  <a:pt x="484191" y="5842082"/>
                  <a:pt x="243420" y="5872508"/>
                  <a:pt x="121710" y="5769055"/>
                </a:cubicBezTo>
                <a:cubicBezTo>
                  <a:pt x="0" y="5665602"/>
                  <a:pt x="12172" y="5479602"/>
                  <a:pt x="12172" y="5221361"/>
                </a:cubicBezTo>
                <a:lnTo>
                  <a:pt x="12172" y="438158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>
            <a:off x="1721460" y="38260013"/>
            <a:ext cx="12826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[1] </a:t>
            </a:r>
            <a:r>
              <a:rPr lang="en-US" sz="1800" dirty="0" err="1" smtClean="0"/>
              <a:t>TeleManagement</a:t>
            </a:r>
            <a:r>
              <a:rPr lang="en-US" sz="1800" dirty="0" smtClean="0"/>
              <a:t> Forum Service Delivery Framework (SDF) - http://www.tmforum.org/ServiceDeliveryFramework/4664/home.html</a:t>
            </a:r>
            <a:endParaRPr lang="en-US" sz="1800" dirty="0"/>
          </a:p>
        </p:txBody>
      </p:sp>
      <p:sp>
        <p:nvSpPr>
          <p:cNvPr id="147" name="Freeform 146"/>
          <p:cNvSpPr/>
          <p:nvPr/>
        </p:nvSpPr>
        <p:spPr>
          <a:xfrm>
            <a:off x="16071069" y="36869901"/>
            <a:ext cx="13363759" cy="1930618"/>
          </a:xfrm>
          <a:custGeom>
            <a:avLst/>
            <a:gdLst>
              <a:gd name="connsiteX0" fmla="*/ 0 w 13874940"/>
              <a:gd name="connsiteY0" fmla="*/ 973700 h 5842080"/>
              <a:gd name="connsiteX1" fmla="*/ 285191 w 13874940"/>
              <a:gd name="connsiteY1" fmla="*/ 285190 h 5842080"/>
              <a:gd name="connsiteX2" fmla="*/ 973702 w 13874940"/>
              <a:gd name="connsiteY2" fmla="*/ 1 h 5842080"/>
              <a:gd name="connsiteX3" fmla="*/ 12901240 w 13874940"/>
              <a:gd name="connsiteY3" fmla="*/ 0 h 5842080"/>
              <a:gd name="connsiteX4" fmla="*/ 13589750 w 13874940"/>
              <a:gd name="connsiteY4" fmla="*/ 285191 h 5842080"/>
              <a:gd name="connsiteX5" fmla="*/ 13874939 w 13874940"/>
              <a:gd name="connsiteY5" fmla="*/ 973702 h 5842080"/>
              <a:gd name="connsiteX6" fmla="*/ 13874940 w 13874940"/>
              <a:gd name="connsiteY6" fmla="*/ 4868380 h 5842080"/>
              <a:gd name="connsiteX7" fmla="*/ 13589750 w 13874940"/>
              <a:gd name="connsiteY7" fmla="*/ 5556890 h 5842080"/>
              <a:gd name="connsiteX8" fmla="*/ 12901240 w 13874940"/>
              <a:gd name="connsiteY8" fmla="*/ 5842080 h 5842080"/>
              <a:gd name="connsiteX9" fmla="*/ 973700 w 13874940"/>
              <a:gd name="connsiteY9" fmla="*/ 5842080 h 5842080"/>
              <a:gd name="connsiteX10" fmla="*/ 285190 w 13874940"/>
              <a:gd name="connsiteY10" fmla="*/ 5556889 h 5842080"/>
              <a:gd name="connsiteX11" fmla="*/ 0 w 13874940"/>
              <a:gd name="connsiteY11" fmla="*/ 4868379 h 5842080"/>
              <a:gd name="connsiteX12" fmla="*/ 0 w 13874940"/>
              <a:gd name="connsiteY12" fmla="*/ 973700 h 5842080"/>
              <a:gd name="connsiteX0" fmla="*/ 36552 w 13911492"/>
              <a:gd name="connsiteY0" fmla="*/ 973739 h 5842119"/>
              <a:gd name="connsiteX1" fmla="*/ 182604 w 13911492"/>
              <a:gd name="connsiteY1" fmla="*/ 182604 h 5842119"/>
              <a:gd name="connsiteX2" fmla="*/ 1010254 w 13911492"/>
              <a:gd name="connsiteY2" fmla="*/ 40 h 5842119"/>
              <a:gd name="connsiteX3" fmla="*/ 12937792 w 13911492"/>
              <a:gd name="connsiteY3" fmla="*/ 39 h 5842119"/>
              <a:gd name="connsiteX4" fmla="*/ 13626302 w 13911492"/>
              <a:gd name="connsiteY4" fmla="*/ 285230 h 5842119"/>
              <a:gd name="connsiteX5" fmla="*/ 13911491 w 13911492"/>
              <a:gd name="connsiteY5" fmla="*/ 973741 h 5842119"/>
              <a:gd name="connsiteX6" fmla="*/ 13911492 w 13911492"/>
              <a:gd name="connsiteY6" fmla="*/ 4868419 h 5842119"/>
              <a:gd name="connsiteX7" fmla="*/ 13626302 w 13911492"/>
              <a:gd name="connsiteY7" fmla="*/ 5556929 h 5842119"/>
              <a:gd name="connsiteX8" fmla="*/ 12937792 w 13911492"/>
              <a:gd name="connsiteY8" fmla="*/ 5842119 h 5842119"/>
              <a:gd name="connsiteX9" fmla="*/ 1010252 w 13911492"/>
              <a:gd name="connsiteY9" fmla="*/ 5842119 h 5842119"/>
              <a:gd name="connsiteX10" fmla="*/ 321742 w 13911492"/>
              <a:gd name="connsiteY10" fmla="*/ 5556928 h 5842119"/>
              <a:gd name="connsiteX11" fmla="*/ 36552 w 13911492"/>
              <a:gd name="connsiteY11" fmla="*/ 4868418 h 5842119"/>
              <a:gd name="connsiteX12" fmla="*/ 36552 w 13911492"/>
              <a:gd name="connsiteY12" fmla="*/ 973739 h 5842119"/>
              <a:gd name="connsiteX0" fmla="*/ 16232 w 13891172"/>
              <a:gd name="connsiteY0" fmla="*/ 620722 h 5842080"/>
              <a:gd name="connsiteX1" fmla="*/ 162284 w 13891172"/>
              <a:gd name="connsiteY1" fmla="*/ 182565 h 5842080"/>
              <a:gd name="connsiteX2" fmla="*/ 989934 w 13891172"/>
              <a:gd name="connsiteY2" fmla="*/ 1 h 5842080"/>
              <a:gd name="connsiteX3" fmla="*/ 12917472 w 13891172"/>
              <a:gd name="connsiteY3" fmla="*/ 0 h 5842080"/>
              <a:gd name="connsiteX4" fmla="*/ 13605982 w 13891172"/>
              <a:gd name="connsiteY4" fmla="*/ 285191 h 5842080"/>
              <a:gd name="connsiteX5" fmla="*/ 13891171 w 13891172"/>
              <a:gd name="connsiteY5" fmla="*/ 973702 h 5842080"/>
              <a:gd name="connsiteX6" fmla="*/ 13891172 w 13891172"/>
              <a:gd name="connsiteY6" fmla="*/ 4868380 h 5842080"/>
              <a:gd name="connsiteX7" fmla="*/ 13605982 w 13891172"/>
              <a:gd name="connsiteY7" fmla="*/ 5556890 h 5842080"/>
              <a:gd name="connsiteX8" fmla="*/ 12917472 w 13891172"/>
              <a:gd name="connsiteY8" fmla="*/ 5842080 h 5842080"/>
              <a:gd name="connsiteX9" fmla="*/ 989932 w 13891172"/>
              <a:gd name="connsiteY9" fmla="*/ 5842080 h 5842080"/>
              <a:gd name="connsiteX10" fmla="*/ 301422 w 13891172"/>
              <a:gd name="connsiteY10" fmla="*/ 5556889 h 5842080"/>
              <a:gd name="connsiteX11" fmla="*/ 16232 w 13891172"/>
              <a:gd name="connsiteY11" fmla="*/ 4868379 h 5842080"/>
              <a:gd name="connsiteX12" fmla="*/ 16232 w 13891172"/>
              <a:gd name="connsiteY12" fmla="*/ 620722 h 5842080"/>
              <a:gd name="connsiteX0" fmla="*/ 0 w 13874940"/>
              <a:gd name="connsiteY0" fmla="*/ 620723 h 5842081"/>
              <a:gd name="connsiteX1" fmla="*/ 146052 w 13874940"/>
              <a:gd name="connsiteY1" fmla="*/ 182566 h 5842081"/>
              <a:gd name="connsiteX2" fmla="*/ 547695 w 13874940"/>
              <a:gd name="connsiteY2" fmla="*/ 1 h 5842081"/>
              <a:gd name="connsiteX3" fmla="*/ 12901240 w 13874940"/>
              <a:gd name="connsiteY3" fmla="*/ 1 h 5842081"/>
              <a:gd name="connsiteX4" fmla="*/ 13589750 w 13874940"/>
              <a:gd name="connsiteY4" fmla="*/ 285192 h 5842081"/>
              <a:gd name="connsiteX5" fmla="*/ 13874939 w 13874940"/>
              <a:gd name="connsiteY5" fmla="*/ 973703 h 5842081"/>
              <a:gd name="connsiteX6" fmla="*/ 13874940 w 13874940"/>
              <a:gd name="connsiteY6" fmla="*/ 4868381 h 5842081"/>
              <a:gd name="connsiteX7" fmla="*/ 13589750 w 13874940"/>
              <a:gd name="connsiteY7" fmla="*/ 5556891 h 5842081"/>
              <a:gd name="connsiteX8" fmla="*/ 12901240 w 13874940"/>
              <a:gd name="connsiteY8" fmla="*/ 5842081 h 5842081"/>
              <a:gd name="connsiteX9" fmla="*/ 973700 w 13874940"/>
              <a:gd name="connsiteY9" fmla="*/ 5842081 h 5842081"/>
              <a:gd name="connsiteX10" fmla="*/ 285190 w 13874940"/>
              <a:gd name="connsiteY10" fmla="*/ 5556890 h 5842081"/>
              <a:gd name="connsiteX11" fmla="*/ 0 w 13874940"/>
              <a:gd name="connsiteY11" fmla="*/ 4868380 h 5842081"/>
              <a:gd name="connsiteX12" fmla="*/ 0 w 13874940"/>
              <a:gd name="connsiteY12" fmla="*/ 620723 h 5842081"/>
              <a:gd name="connsiteX0" fmla="*/ 0 w 13874940"/>
              <a:gd name="connsiteY0" fmla="*/ 438158 h 5842081"/>
              <a:gd name="connsiteX1" fmla="*/ 146052 w 13874940"/>
              <a:gd name="connsiteY1" fmla="*/ 182566 h 5842081"/>
              <a:gd name="connsiteX2" fmla="*/ 547695 w 13874940"/>
              <a:gd name="connsiteY2" fmla="*/ 1 h 5842081"/>
              <a:gd name="connsiteX3" fmla="*/ 12901240 w 13874940"/>
              <a:gd name="connsiteY3" fmla="*/ 1 h 5842081"/>
              <a:gd name="connsiteX4" fmla="*/ 13589750 w 13874940"/>
              <a:gd name="connsiteY4" fmla="*/ 285192 h 5842081"/>
              <a:gd name="connsiteX5" fmla="*/ 13874939 w 13874940"/>
              <a:gd name="connsiteY5" fmla="*/ 973703 h 5842081"/>
              <a:gd name="connsiteX6" fmla="*/ 13874940 w 13874940"/>
              <a:gd name="connsiteY6" fmla="*/ 4868381 h 5842081"/>
              <a:gd name="connsiteX7" fmla="*/ 13589750 w 13874940"/>
              <a:gd name="connsiteY7" fmla="*/ 5556891 h 5842081"/>
              <a:gd name="connsiteX8" fmla="*/ 12901240 w 13874940"/>
              <a:gd name="connsiteY8" fmla="*/ 5842081 h 5842081"/>
              <a:gd name="connsiteX9" fmla="*/ 973700 w 13874940"/>
              <a:gd name="connsiteY9" fmla="*/ 5842081 h 5842081"/>
              <a:gd name="connsiteX10" fmla="*/ 285190 w 13874940"/>
              <a:gd name="connsiteY10" fmla="*/ 5556890 h 5842081"/>
              <a:gd name="connsiteX11" fmla="*/ 0 w 13874940"/>
              <a:gd name="connsiteY11" fmla="*/ 4868380 h 5842081"/>
              <a:gd name="connsiteX12" fmla="*/ 0 w 13874940"/>
              <a:gd name="connsiteY12" fmla="*/ 438158 h 5842081"/>
              <a:gd name="connsiteX0" fmla="*/ 0 w 13874940"/>
              <a:gd name="connsiteY0" fmla="*/ 438157 h 5842080"/>
              <a:gd name="connsiteX1" fmla="*/ 146052 w 13874940"/>
              <a:gd name="connsiteY1" fmla="*/ 182565 h 5842080"/>
              <a:gd name="connsiteX2" fmla="*/ 401643 w 13874940"/>
              <a:gd name="connsiteY2" fmla="*/ 1 h 5842080"/>
              <a:gd name="connsiteX3" fmla="*/ 12901240 w 13874940"/>
              <a:gd name="connsiteY3" fmla="*/ 0 h 5842080"/>
              <a:gd name="connsiteX4" fmla="*/ 13589750 w 13874940"/>
              <a:gd name="connsiteY4" fmla="*/ 285191 h 5842080"/>
              <a:gd name="connsiteX5" fmla="*/ 13874939 w 13874940"/>
              <a:gd name="connsiteY5" fmla="*/ 973702 h 5842080"/>
              <a:gd name="connsiteX6" fmla="*/ 13874940 w 13874940"/>
              <a:gd name="connsiteY6" fmla="*/ 4868380 h 5842080"/>
              <a:gd name="connsiteX7" fmla="*/ 13589750 w 13874940"/>
              <a:gd name="connsiteY7" fmla="*/ 5556890 h 5842080"/>
              <a:gd name="connsiteX8" fmla="*/ 12901240 w 13874940"/>
              <a:gd name="connsiteY8" fmla="*/ 5842080 h 5842080"/>
              <a:gd name="connsiteX9" fmla="*/ 973700 w 13874940"/>
              <a:gd name="connsiteY9" fmla="*/ 5842080 h 5842080"/>
              <a:gd name="connsiteX10" fmla="*/ 285190 w 13874940"/>
              <a:gd name="connsiteY10" fmla="*/ 5556889 h 5842080"/>
              <a:gd name="connsiteX11" fmla="*/ 0 w 13874940"/>
              <a:gd name="connsiteY11" fmla="*/ 4868379 h 5842080"/>
              <a:gd name="connsiteX12" fmla="*/ 0 w 13874940"/>
              <a:gd name="connsiteY12" fmla="*/ 438157 h 5842080"/>
              <a:gd name="connsiteX0" fmla="*/ 0 w 13874940"/>
              <a:gd name="connsiteY0" fmla="*/ 438157 h 5842080"/>
              <a:gd name="connsiteX1" fmla="*/ 109539 w 13874940"/>
              <a:gd name="connsiteY1" fmla="*/ 146052 h 5842080"/>
              <a:gd name="connsiteX2" fmla="*/ 401643 w 13874940"/>
              <a:gd name="connsiteY2" fmla="*/ 1 h 5842080"/>
              <a:gd name="connsiteX3" fmla="*/ 12901240 w 13874940"/>
              <a:gd name="connsiteY3" fmla="*/ 0 h 5842080"/>
              <a:gd name="connsiteX4" fmla="*/ 13589750 w 13874940"/>
              <a:gd name="connsiteY4" fmla="*/ 285191 h 5842080"/>
              <a:gd name="connsiteX5" fmla="*/ 13874939 w 13874940"/>
              <a:gd name="connsiteY5" fmla="*/ 973702 h 5842080"/>
              <a:gd name="connsiteX6" fmla="*/ 13874940 w 13874940"/>
              <a:gd name="connsiteY6" fmla="*/ 4868380 h 5842080"/>
              <a:gd name="connsiteX7" fmla="*/ 13589750 w 13874940"/>
              <a:gd name="connsiteY7" fmla="*/ 5556890 h 5842080"/>
              <a:gd name="connsiteX8" fmla="*/ 12901240 w 13874940"/>
              <a:gd name="connsiteY8" fmla="*/ 5842080 h 5842080"/>
              <a:gd name="connsiteX9" fmla="*/ 973700 w 13874940"/>
              <a:gd name="connsiteY9" fmla="*/ 5842080 h 5842080"/>
              <a:gd name="connsiteX10" fmla="*/ 285190 w 13874940"/>
              <a:gd name="connsiteY10" fmla="*/ 5556889 h 5842080"/>
              <a:gd name="connsiteX11" fmla="*/ 0 w 13874940"/>
              <a:gd name="connsiteY11" fmla="*/ 4868379 h 5842080"/>
              <a:gd name="connsiteX12" fmla="*/ 0 w 13874940"/>
              <a:gd name="connsiteY12" fmla="*/ 438157 h 5842080"/>
              <a:gd name="connsiteX0" fmla="*/ 0 w 13874940"/>
              <a:gd name="connsiteY0" fmla="*/ 438157 h 5842080"/>
              <a:gd name="connsiteX1" fmla="*/ 73026 w 13874940"/>
              <a:gd name="connsiteY1" fmla="*/ 73026 h 5842080"/>
              <a:gd name="connsiteX2" fmla="*/ 401643 w 13874940"/>
              <a:gd name="connsiteY2" fmla="*/ 1 h 5842080"/>
              <a:gd name="connsiteX3" fmla="*/ 12901240 w 13874940"/>
              <a:gd name="connsiteY3" fmla="*/ 0 h 5842080"/>
              <a:gd name="connsiteX4" fmla="*/ 13589750 w 13874940"/>
              <a:gd name="connsiteY4" fmla="*/ 285191 h 5842080"/>
              <a:gd name="connsiteX5" fmla="*/ 13874939 w 13874940"/>
              <a:gd name="connsiteY5" fmla="*/ 973702 h 5842080"/>
              <a:gd name="connsiteX6" fmla="*/ 13874940 w 13874940"/>
              <a:gd name="connsiteY6" fmla="*/ 4868380 h 5842080"/>
              <a:gd name="connsiteX7" fmla="*/ 13589750 w 13874940"/>
              <a:gd name="connsiteY7" fmla="*/ 5556890 h 5842080"/>
              <a:gd name="connsiteX8" fmla="*/ 12901240 w 13874940"/>
              <a:gd name="connsiteY8" fmla="*/ 5842080 h 5842080"/>
              <a:gd name="connsiteX9" fmla="*/ 973700 w 13874940"/>
              <a:gd name="connsiteY9" fmla="*/ 5842080 h 5842080"/>
              <a:gd name="connsiteX10" fmla="*/ 285190 w 13874940"/>
              <a:gd name="connsiteY10" fmla="*/ 5556889 h 5842080"/>
              <a:gd name="connsiteX11" fmla="*/ 0 w 13874940"/>
              <a:gd name="connsiteY11" fmla="*/ 4868379 h 5842080"/>
              <a:gd name="connsiteX12" fmla="*/ 0 w 13874940"/>
              <a:gd name="connsiteY12" fmla="*/ 438157 h 5842080"/>
              <a:gd name="connsiteX0" fmla="*/ 0 w 13874940"/>
              <a:gd name="connsiteY0" fmla="*/ 438158 h 5842081"/>
              <a:gd name="connsiteX1" fmla="*/ 73026 w 13874940"/>
              <a:gd name="connsiteY1" fmla="*/ 73027 h 5842081"/>
              <a:gd name="connsiteX2" fmla="*/ 438156 w 13874940"/>
              <a:gd name="connsiteY2" fmla="*/ 1 h 5842081"/>
              <a:gd name="connsiteX3" fmla="*/ 12901240 w 13874940"/>
              <a:gd name="connsiteY3" fmla="*/ 1 h 5842081"/>
              <a:gd name="connsiteX4" fmla="*/ 13589750 w 13874940"/>
              <a:gd name="connsiteY4" fmla="*/ 285192 h 5842081"/>
              <a:gd name="connsiteX5" fmla="*/ 13874939 w 13874940"/>
              <a:gd name="connsiteY5" fmla="*/ 973703 h 5842081"/>
              <a:gd name="connsiteX6" fmla="*/ 13874940 w 13874940"/>
              <a:gd name="connsiteY6" fmla="*/ 4868381 h 5842081"/>
              <a:gd name="connsiteX7" fmla="*/ 13589750 w 13874940"/>
              <a:gd name="connsiteY7" fmla="*/ 5556891 h 5842081"/>
              <a:gd name="connsiteX8" fmla="*/ 12901240 w 13874940"/>
              <a:gd name="connsiteY8" fmla="*/ 5842081 h 5842081"/>
              <a:gd name="connsiteX9" fmla="*/ 973700 w 13874940"/>
              <a:gd name="connsiteY9" fmla="*/ 5842081 h 5842081"/>
              <a:gd name="connsiteX10" fmla="*/ 285190 w 13874940"/>
              <a:gd name="connsiteY10" fmla="*/ 5556890 h 5842081"/>
              <a:gd name="connsiteX11" fmla="*/ 0 w 13874940"/>
              <a:gd name="connsiteY11" fmla="*/ 4868380 h 5842081"/>
              <a:gd name="connsiteX12" fmla="*/ 0 w 13874940"/>
              <a:gd name="connsiteY12" fmla="*/ 438158 h 5842081"/>
              <a:gd name="connsiteX0" fmla="*/ 0 w 13948005"/>
              <a:gd name="connsiteY0" fmla="*/ 511221 h 5915144"/>
              <a:gd name="connsiteX1" fmla="*/ 73026 w 13948005"/>
              <a:gd name="connsiteY1" fmla="*/ 146090 h 5915144"/>
              <a:gd name="connsiteX2" fmla="*/ 438156 w 13948005"/>
              <a:gd name="connsiteY2" fmla="*/ 73064 h 5915144"/>
              <a:gd name="connsiteX3" fmla="*/ 12901240 w 13948005"/>
              <a:gd name="connsiteY3" fmla="*/ 73064 h 5915144"/>
              <a:gd name="connsiteX4" fmla="*/ 13765401 w 13948005"/>
              <a:gd name="connsiteY4" fmla="*/ 182604 h 5915144"/>
              <a:gd name="connsiteX5" fmla="*/ 13874939 w 13948005"/>
              <a:gd name="connsiteY5" fmla="*/ 1046766 h 5915144"/>
              <a:gd name="connsiteX6" fmla="*/ 13874940 w 13948005"/>
              <a:gd name="connsiteY6" fmla="*/ 4941444 h 5915144"/>
              <a:gd name="connsiteX7" fmla="*/ 13589750 w 13948005"/>
              <a:gd name="connsiteY7" fmla="*/ 5629954 h 5915144"/>
              <a:gd name="connsiteX8" fmla="*/ 12901240 w 13948005"/>
              <a:gd name="connsiteY8" fmla="*/ 5915144 h 5915144"/>
              <a:gd name="connsiteX9" fmla="*/ 973700 w 13948005"/>
              <a:gd name="connsiteY9" fmla="*/ 5915144 h 5915144"/>
              <a:gd name="connsiteX10" fmla="*/ 285190 w 13948005"/>
              <a:gd name="connsiteY10" fmla="*/ 5629953 h 5915144"/>
              <a:gd name="connsiteX11" fmla="*/ 0 w 13948005"/>
              <a:gd name="connsiteY11" fmla="*/ 4941443 h 5915144"/>
              <a:gd name="connsiteX12" fmla="*/ 0 w 13948005"/>
              <a:gd name="connsiteY12" fmla="*/ 511221 h 5915144"/>
              <a:gd name="connsiteX0" fmla="*/ 0 w 13911492"/>
              <a:gd name="connsiteY0" fmla="*/ 474708 h 5878631"/>
              <a:gd name="connsiteX1" fmla="*/ 73026 w 13911492"/>
              <a:gd name="connsiteY1" fmla="*/ 109577 h 5878631"/>
              <a:gd name="connsiteX2" fmla="*/ 438156 w 13911492"/>
              <a:gd name="connsiteY2" fmla="*/ 36551 h 5878631"/>
              <a:gd name="connsiteX3" fmla="*/ 12901240 w 13911492"/>
              <a:gd name="connsiteY3" fmla="*/ 36551 h 5878631"/>
              <a:gd name="connsiteX4" fmla="*/ 13728888 w 13911492"/>
              <a:gd name="connsiteY4" fmla="*/ 182604 h 5878631"/>
              <a:gd name="connsiteX5" fmla="*/ 13874939 w 13911492"/>
              <a:gd name="connsiteY5" fmla="*/ 1010253 h 5878631"/>
              <a:gd name="connsiteX6" fmla="*/ 13874940 w 13911492"/>
              <a:gd name="connsiteY6" fmla="*/ 4904931 h 5878631"/>
              <a:gd name="connsiteX7" fmla="*/ 13589750 w 13911492"/>
              <a:gd name="connsiteY7" fmla="*/ 5593441 h 5878631"/>
              <a:gd name="connsiteX8" fmla="*/ 12901240 w 13911492"/>
              <a:gd name="connsiteY8" fmla="*/ 5878631 h 5878631"/>
              <a:gd name="connsiteX9" fmla="*/ 973700 w 13911492"/>
              <a:gd name="connsiteY9" fmla="*/ 5878631 h 5878631"/>
              <a:gd name="connsiteX10" fmla="*/ 285190 w 13911492"/>
              <a:gd name="connsiteY10" fmla="*/ 5593440 h 5878631"/>
              <a:gd name="connsiteX11" fmla="*/ 0 w 13911492"/>
              <a:gd name="connsiteY11" fmla="*/ 4904930 h 5878631"/>
              <a:gd name="connsiteX12" fmla="*/ 0 w 13911492"/>
              <a:gd name="connsiteY12" fmla="*/ 474708 h 5878631"/>
              <a:gd name="connsiteX0" fmla="*/ 0 w 13874940"/>
              <a:gd name="connsiteY0" fmla="*/ 454387 h 5858310"/>
              <a:gd name="connsiteX1" fmla="*/ 73026 w 13874940"/>
              <a:gd name="connsiteY1" fmla="*/ 89256 h 5858310"/>
              <a:gd name="connsiteX2" fmla="*/ 438156 w 13874940"/>
              <a:gd name="connsiteY2" fmla="*/ 16230 h 5858310"/>
              <a:gd name="connsiteX3" fmla="*/ 13327245 w 13874940"/>
              <a:gd name="connsiteY3" fmla="*/ 16231 h 5858310"/>
              <a:gd name="connsiteX4" fmla="*/ 13728888 w 13874940"/>
              <a:gd name="connsiteY4" fmla="*/ 162283 h 5858310"/>
              <a:gd name="connsiteX5" fmla="*/ 13874939 w 13874940"/>
              <a:gd name="connsiteY5" fmla="*/ 989932 h 5858310"/>
              <a:gd name="connsiteX6" fmla="*/ 13874940 w 13874940"/>
              <a:gd name="connsiteY6" fmla="*/ 4884610 h 5858310"/>
              <a:gd name="connsiteX7" fmla="*/ 13589750 w 13874940"/>
              <a:gd name="connsiteY7" fmla="*/ 5573120 h 5858310"/>
              <a:gd name="connsiteX8" fmla="*/ 12901240 w 13874940"/>
              <a:gd name="connsiteY8" fmla="*/ 5858310 h 5858310"/>
              <a:gd name="connsiteX9" fmla="*/ 973700 w 13874940"/>
              <a:gd name="connsiteY9" fmla="*/ 5858310 h 5858310"/>
              <a:gd name="connsiteX10" fmla="*/ 285190 w 13874940"/>
              <a:gd name="connsiteY10" fmla="*/ 5573119 h 5858310"/>
              <a:gd name="connsiteX11" fmla="*/ 0 w 13874940"/>
              <a:gd name="connsiteY11" fmla="*/ 4884609 h 5858310"/>
              <a:gd name="connsiteX12" fmla="*/ 0 w 13874940"/>
              <a:gd name="connsiteY12" fmla="*/ 454387 h 5858310"/>
              <a:gd name="connsiteX0" fmla="*/ 0 w 13874941"/>
              <a:gd name="connsiteY0" fmla="*/ 438158 h 5842081"/>
              <a:gd name="connsiteX1" fmla="*/ 73026 w 13874941"/>
              <a:gd name="connsiteY1" fmla="*/ 73027 h 5842081"/>
              <a:gd name="connsiteX2" fmla="*/ 438156 w 13874941"/>
              <a:gd name="connsiteY2" fmla="*/ 1 h 5842081"/>
              <a:gd name="connsiteX3" fmla="*/ 13327245 w 13874941"/>
              <a:gd name="connsiteY3" fmla="*/ 2 h 5842081"/>
              <a:gd name="connsiteX4" fmla="*/ 13728888 w 13874941"/>
              <a:gd name="connsiteY4" fmla="*/ 146054 h 5842081"/>
              <a:gd name="connsiteX5" fmla="*/ 13874940 w 13874941"/>
              <a:gd name="connsiteY5" fmla="*/ 584209 h 5842081"/>
              <a:gd name="connsiteX6" fmla="*/ 13874940 w 13874941"/>
              <a:gd name="connsiteY6" fmla="*/ 4868381 h 5842081"/>
              <a:gd name="connsiteX7" fmla="*/ 13589750 w 13874941"/>
              <a:gd name="connsiteY7" fmla="*/ 5556891 h 5842081"/>
              <a:gd name="connsiteX8" fmla="*/ 12901240 w 13874941"/>
              <a:gd name="connsiteY8" fmla="*/ 5842081 h 5842081"/>
              <a:gd name="connsiteX9" fmla="*/ 973700 w 13874941"/>
              <a:gd name="connsiteY9" fmla="*/ 5842081 h 5842081"/>
              <a:gd name="connsiteX10" fmla="*/ 285190 w 13874941"/>
              <a:gd name="connsiteY10" fmla="*/ 5556890 h 5842081"/>
              <a:gd name="connsiteX11" fmla="*/ 0 w 13874941"/>
              <a:gd name="connsiteY11" fmla="*/ 4868380 h 5842081"/>
              <a:gd name="connsiteX12" fmla="*/ 0 w 13874941"/>
              <a:gd name="connsiteY12" fmla="*/ 438158 h 5842081"/>
              <a:gd name="connsiteX0" fmla="*/ 0 w 13874941"/>
              <a:gd name="connsiteY0" fmla="*/ 438158 h 5842081"/>
              <a:gd name="connsiteX1" fmla="*/ 73026 w 13874941"/>
              <a:gd name="connsiteY1" fmla="*/ 73027 h 5842081"/>
              <a:gd name="connsiteX2" fmla="*/ 438156 w 13874941"/>
              <a:gd name="connsiteY2" fmla="*/ 1 h 5842081"/>
              <a:gd name="connsiteX3" fmla="*/ 13327245 w 13874941"/>
              <a:gd name="connsiteY3" fmla="*/ 2 h 5842081"/>
              <a:gd name="connsiteX4" fmla="*/ 13765401 w 13874941"/>
              <a:gd name="connsiteY4" fmla="*/ 109540 h 5842081"/>
              <a:gd name="connsiteX5" fmla="*/ 13874940 w 13874941"/>
              <a:gd name="connsiteY5" fmla="*/ 584209 h 5842081"/>
              <a:gd name="connsiteX6" fmla="*/ 13874940 w 13874941"/>
              <a:gd name="connsiteY6" fmla="*/ 4868381 h 5842081"/>
              <a:gd name="connsiteX7" fmla="*/ 13589750 w 13874941"/>
              <a:gd name="connsiteY7" fmla="*/ 5556891 h 5842081"/>
              <a:gd name="connsiteX8" fmla="*/ 12901240 w 13874941"/>
              <a:gd name="connsiteY8" fmla="*/ 5842081 h 5842081"/>
              <a:gd name="connsiteX9" fmla="*/ 973700 w 13874941"/>
              <a:gd name="connsiteY9" fmla="*/ 5842081 h 5842081"/>
              <a:gd name="connsiteX10" fmla="*/ 285190 w 13874941"/>
              <a:gd name="connsiteY10" fmla="*/ 5556890 h 5842081"/>
              <a:gd name="connsiteX11" fmla="*/ 0 w 13874941"/>
              <a:gd name="connsiteY11" fmla="*/ 4868380 h 5842081"/>
              <a:gd name="connsiteX12" fmla="*/ 0 w 13874941"/>
              <a:gd name="connsiteY12" fmla="*/ 438158 h 5842081"/>
              <a:gd name="connsiteX0" fmla="*/ 0 w 13893197"/>
              <a:gd name="connsiteY0" fmla="*/ 438158 h 5842081"/>
              <a:gd name="connsiteX1" fmla="*/ 73026 w 13893197"/>
              <a:gd name="connsiteY1" fmla="*/ 73027 h 5842081"/>
              <a:gd name="connsiteX2" fmla="*/ 438156 w 13893197"/>
              <a:gd name="connsiteY2" fmla="*/ 1 h 5842081"/>
              <a:gd name="connsiteX3" fmla="*/ 13327245 w 13893197"/>
              <a:gd name="connsiteY3" fmla="*/ 2 h 5842081"/>
              <a:gd name="connsiteX4" fmla="*/ 13801914 w 13893197"/>
              <a:gd name="connsiteY4" fmla="*/ 109540 h 5842081"/>
              <a:gd name="connsiteX5" fmla="*/ 13874940 w 13893197"/>
              <a:gd name="connsiteY5" fmla="*/ 584209 h 5842081"/>
              <a:gd name="connsiteX6" fmla="*/ 13874940 w 13893197"/>
              <a:gd name="connsiteY6" fmla="*/ 4868381 h 5842081"/>
              <a:gd name="connsiteX7" fmla="*/ 13589750 w 13893197"/>
              <a:gd name="connsiteY7" fmla="*/ 5556891 h 5842081"/>
              <a:gd name="connsiteX8" fmla="*/ 12901240 w 13893197"/>
              <a:gd name="connsiteY8" fmla="*/ 5842081 h 5842081"/>
              <a:gd name="connsiteX9" fmla="*/ 973700 w 13893197"/>
              <a:gd name="connsiteY9" fmla="*/ 5842081 h 5842081"/>
              <a:gd name="connsiteX10" fmla="*/ 285190 w 13893197"/>
              <a:gd name="connsiteY10" fmla="*/ 5556890 h 5842081"/>
              <a:gd name="connsiteX11" fmla="*/ 0 w 13893197"/>
              <a:gd name="connsiteY11" fmla="*/ 4868380 h 5842081"/>
              <a:gd name="connsiteX12" fmla="*/ 0 w 13893197"/>
              <a:gd name="connsiteY12" fmla="*/ 438158 h 5842081"/>
              <a:gd name="connsiteX0" fmla="*/ 0 w 13984518"/>
              <a:gd name="connsiteY0" fmla="*/ 438158 h 5951659"/>
              <a:gd name="connsiteX1" fmla="*/ 73026 w 13984518"/>
              <a:gd name="connsiteY1" fmla="*/ 73027 h 5951659"/>
              <a:gd name="connsiteX2" fmla="*/ 438156 w 13984518"/>
              <a:gd name="connsiteY2" fmla="*/ 1 h 5951659"/>
              <a:gd name="connsiteX3" fmla="*/ 13327245 w 13984518"/>
              <a:gd name="connsiteY3" fmla="*/ 2 h 5951659"/>
              <a:gd name="connsiteX4" fmla="*/ 13801914 w 13984518"/>
              <a:gd name="connsiteY4" fmla="*/ 109540 h 5951659"/>
              <a:gd name="connsiteX5" fmla="*/ 13874940 w 13984518"/>
              <a:gd name="connsiteY5" fmla="*/ 584209 h 5951659"/>
              <a:gd name="connsiteX6" fmla="*/ 13874940 w 13984518"/>
              <a:gd name="connsiteY6" fmla="*/ 4868381 h 5951659"/>
              <a:gd name="connsiteX7" fmla="*/ 13801914 w 13984518"/>
              <a:gd name="connsiteY7" fmla="*/ 5769055 h 5951659"/>
              <a:gd name="connsiteX8" fmla="*/ 12901240 w 13984518"/>
              <a:gd name="connsiteY8" fmla="*/ 5842081 h 5951659"/>
              <a:gd name="connsiteX9" fmla="*/ 973700 w 13984518"/>
              <a:gd name="connsiteY9" fmla="*/ 5842081 h 5951659"/>
              <a:gd name="connsiteX10" fmla="*/ 285190 w 13984518"/>
              <a:gd name="connsiteY10" fmla="*/ 5556890 h 5951659"/>
              <a:gd name="connsiteX11" fmla="*/ 0 w 13984518"/>
              <a:gd name="connsiteY11" fmla="*/ 4868380 h 5951659"/>
              <a:gd name="connsiteX12" fmla="*/ 0 w 13984518"/>
              <a:gd name="connsiteY12" fmla="*/ 438158 h 5951659"/>
              <a:gd name="connsiteX0" fmla="*/ 0 w 13948004"/>
              <a:gd name="connsiteY0" fmla="*/ 438158 h 5915146"/>
              <a:gd name="connsiteX1" fmla="*/ 73026 w 13948004"/>
              <a:gd name="connsiteY1" fmla="*/ 73027 h 5915146"/>
              <a:gd name="connsiteX2" fmla="*/ 438156 w 13948004"/>
              <a:gd name="connsiteY2" fmla="*/ 1 h 5915146"/>
              <a:gd name="connsiteX3" fmla="*/ 13327245 w 13948004"/>
              <a:gd name="connsiteY3" fmla="*/ 2 h 5915146"/>
              <a:gd name="connsiteX4" fmla="*/ 13801914 w 13948004"/>
              <a:gd name="connsiteY4" fmla="*/ 109540 h 5915146"/>
              <a:gd name="connsiteX5" fmla="*/ 13874940 w 13948004"/>
              <a:gd name="connsiteY5" fmla="*/ 584209 h 5915146"/>
              <a:gd name="connsiteX6" fmla="*/ 13874940 w 13948004"/>
              <a:gd name="connsiteY6" fmla="*/ 4868381 h 5915146"/>
              <a:gd name="connsiteX7" fmla="*/ 13765400 w 13948004"/>
              <a:gd name="connsiteY7" fmla="*/ 5732542 h 5915146"/>
              <a:gd name="connsiteX8" fmla="*/ 12901240 w 13948004"/>
              <a:gd name="connsiteY8" fmla="*/ 5842081 h 5915146"/>
              <a:gd name="connsiteX9" fmla="*/ 973700 w 13948004"/>
              <a:gd name="connsiteY9" fmla="*/ 5842081 h 5915146"/>
              <a:gd name="connsiteX10" fmla="*/ 285190 w 13948004"/>
              <a:gd name="connsiteY10" fmla="*/ 5556890 h 5915146"/>
              <a:gd name="connsiteX11" fmla="*/ 0 w 13948004"/>
              <a:gd name="connsiteY11" fmla="*/ 4868380 h 5915146"/>
              <a:gd name="connsiteX12" fmla="*/ 0 w 13948004"/>
              <a:gd name="connsiteY12" fmla="*/ 438158 h 5915146"/>
              <a:gd name="connsiteX0" fmla="*/ 0 w 13927683"/>
              <a:gd name="connsiteY0" fmla="*/ 438158 h 5848167"/>
              <a:gd name="connsiteX1" fmla="*/ 73026 w 13927683"/>
              <a:gd name="connsiteY1" fmla="*/ 73027 h 5848167"/>
              <a:gd name="connsiteX2" fmla="*/ 438156 w 13927683"/>
              <a:gd name="connsiteY2" fmla="*/ 1 h 5848167"/>
              <a:gd name="connsiteX3" fmla="*/ 13327245 w 13927683"/>
              <a:gd name="connsiteY3" fmla="*/ 2 h 5848167"/>
              <a:gd name="connsiteX4" fmla="*/ 13801914 w 13927683"/>
              <a:gd name="connsiteY4" fmla="*/ 109540 h 5848167"/>
              <a:gd name="connsiteX5" fmla="*/ 13874940 w 13927683"/>
              <a:gd name="connsiteY5" fmla="*/ 584209 h 5848167"/>
              <a:gd name="connsiteX6" fmla="*/ 13874939 w 13927683"/>
              <a:gd name="connsiteY6" fmla="*/ 5148334 h 5848167"/>
              <a:gd name="connsiteX7" fmla="*/ 13765400 w 13927683"/>
              <a:gd name="connsiteY7" fmla="*/ 5732542 h 5848167"/>
              <a:gd name="connsiteX8" fmla="*/ 12901240 w 13927683"/>
              <a:gd name="connsiteY8" fmla="*/ 5842081 h 5848167"/>
              <a:gd name="connsiteX9" fmla="*/ 973700 w 13927683"/>
              <a:gd name="connsiteY9" fmla="*/ 5842081 h 5848167"/>
              <a:gd name="connsiteX10" fmla="*/ 285190 w 13927683"/>
              <a:gd name="connsiteY10" fmla="*/ 5556890 h 5848167"/>
              <a:gd name="connsiteX11" fmla="*/ 0 w 13927683"/>
              <a:gd name="connsiteY11" fmla="*/ 4868380 h 5848167"/>
              <a:gd name="connsiteX12" fmla="*/ 0 w 13927683"/>
              <a:gd name="connsiteY12" fmla="*/ 438158 h 5848167"/>
              <a:gd name="connsiteX0" fmla="*/ 0 w 13893197"/>
              <a:gd name="connsiteY0" fmla="*/ 438158 h 5878595"/>
              <a:gd name="connsiteX1" fmla="*/ 73026 w 13893197"/>
              <a:gd name="connsiteY1" fmla="*/ 73027 h 5878595"/>
              <a:gd name="connsiteX2" fmla="*/ 438156 w 13893197"/>
              <a:gd name="connsiteY2" fmla="*/ 1 h 5878595"/>
              <a:gd name="connsiteX3" fmla="*/ 13327245 w 13893197"/>
              <a:gd name="connsiteY3" fmla="*/ 2 h 5878595"/>
              <a:gd name="connsiteX4" fmla="*/ 13801914 w 13893197"/>
              <a:gd name="connsiteY4" fmla="*/ 109540 h 5878595"/>
              <a:gd name="connsiteX5" fmla="*/ 13874940 w 13893197"/>
              <a:gd name="connsiteY5" fmla="*/ 584209 h 5878595"/>
              <a:gd name="connsiteX6" fmla="*/ 13874939 w 13893197"/>
              <a:gd name="connsiteY6" fmla="*/ 5148334 h 5878595"/>
              <a:gd name="connsiteX7" fmla="*/ 13765400 w 13893197"/>
              <a:gd name="connsiteY7" fmla="*/ 5732542 h 5878595"/>
              <a:gd name="connsiteX8" fmla="*/ 13217706 w 13893197"/>
              <a:gd name="connsiteY8" fmla="*/ 5878595 h 5878595"/>
              <a:gd name="connsiteX9" fmla="*/ 973700 w 13893197"/>
              <a:gd name="connsiteY9" fmla="*/ 5842081 h 5878595"/>
              <a:gd name="connsiteX10" fmla="*/ 285190 w 13893197"/>
              <a:gd name="connsiteY10" fmla="*/ 5556890 h 5878595"/>
              <a:gd name="connsiteX11" fmla="*/ 0 w 13893197"/>
              <a:gd name="connsiteY11" fmla="*/ 4868380 h 5878595"/>
              <a:gd name="connsiteX12" fmla="*/ 0 w 13893197"/>
              <a:gd name="connsiteY12" fmla="*/ 438158 h 5878595"/>
              <a:gd name="connsiteX0" fmla="*/ 0 w 13893197"/>
              <a:gd name="connsiteY0" fmla="*/ 438158 h 5878595"/>
              <a:gd name="connsiteX1" fmla="*/ 73026 w 13893197"/>
              <a:gd name="connsiteY1" fmla="*/ 73027 h 5878595"/>
              <a:gd name="connsiteX2" fmla="*/ 438156 w 13893197"/>
              <a:gd name="connsiteY2" fmla="*/ 1 h 5878595"/>
              <a:gd name="connsiteX3" fmla="*/ 13327245 w 13893197"/>
              <a:gd name="connsiteY3" fmla="*/ 2 h 5878595"/>
              <a:gd name="connsiteX4" fmla="*/ 13801914 w 13893197"/>
              <a:gd name="connsiteY4" fmla="*/ 109540 h 5878595"/>
              <a:gd name="connsiteX5" fmla="*/ 13874940 w 13893197"/>
              <a:gd name="connsiteY5" fmla="*/ 584209 h 5878595"/>
              <a:gd name="connsiteX6" fmla="*/ 13874940 w 13893197"/>
              <a:gd name="connsiteY6" fmla="*/ 5294387 h 5878595"/>
              <a:gd name="connsiteX7" fmla="*/ 13765400 w 13893197"/>
              <a:gd name="connsiteY7" fmla="*/ 5732542 h 5878595"/>
              <a:gd name="connsiteX8" fmla="*/ 13217706 w 13893197"/>
              <a:gd name="connsiteY8" fmla="*/ 5878595 h 5878595"/>
              <a:gd name="connsiteX9" fmla="*/ 973700 w 13893197"/>
              <a:gd name="connsiteY9" fmla="*/ 5842081 h 5878595"/>
              <a:gd name="connsiteX10" fmla="*/ 285190 w 13893197"/>
              <a:gd name="connsiteY10" fmla="*/ 5556890 h 5878595"/>
              <a:gd name="connsiteX11" fmla="*/ 0 w 13893197"/>
              <a:gd name="connsiteY11" fmla="*/ 4868380 h 5878595"/>
              <a:gd name="connsiteX12" fmla="*/ 0 w 13893197"/>
              <a:gd name="connsiteY12" fmla="*/ 438158 h 5878595"/>
              <a:gd name="connsiteX0" fmla="*/ 0 w 13893197"/>
              <a:gd name="connsiteY0" fmla="*/ 438158 h 5878595"/>
              <a:gd name="connsiteX1" fmla="*/ 73026 w 13893197"/>
              <a:gd name="connsiteY1" fmla="*/ 73027 h 5878595"/>
              <a:gd name="connsiteX2" fmla="*/ 438156 w 13893197"/>
              <a:gd name="connsiteY2" fmla="*/ 1 h 5878595"/>
              <a:gd name="connsiteX3" fmla="*/ 13327245 w 13893197"/>
              <a:gd name="connsiteY3" fmla="*/ 2 h 5878595"/>
              <a:gd name="connsiteX4" fmla="*/ 13801914 w 13893197"/>
              <a:gd name="connsiteY4" fmla="*/ 109540 h 5878595"/>
              <a:gd name="connsiteX5" fmla="*/ 13874940 w 13893197"/>
              <a:gd name="connsiteY5" fmla="*/ 584209 h 5878595"/>
              <a:gd name="connsiteX6" fmla="*/ 13874940 w 13893197"/>
              <a:gd name="connsiteY6" fmla="*/ 5294387 h 5878595"/>
              <a:gd name="connsiteX7" fmla="*/ 13765400 w 13893197"/>
              <a:gd name="connsiteY7" fmla="*/ 5732542 h 5878595"/>
              <a:gd name="connsiteX8" fmla="*/ 13327245 w 13893197"/>
              <a:gd name="connsiteY8" fmla="*/ 5878595 h 5878595"/>
              <a:gd name="connsiteX9" fmla="*/ 973700 w 13893197"/>
              <a:gd name="connsiteY9" fmla="*/ 5842081 h 5878595"/>
              <a:gd name="connsiteX10" fmla="*/ 285190 w 13893197"/>
              <a:gd name="connsiteY10" fmla="*/ 5556890 h 5878595"/>
              <a:gd name="connsiteX11" fmla="*/ 0 w 13893197"/>
              <a:gd name="connsiteY11" fmla="*/ 4868380 h 5878595"/>
              <a:gd name="connsiteX12" fmla="*/ 0 w 13893197"/>
              <a:gd name="connsiteY12" fmla="*/ 438158 h 5878595"/>
              <a:gd name="connsiteX0" fmla="*/ 0 w 13893197"/>
              <a:gd name="connsiteY0" fmla="*/ 438158 h 5878595"/>
              <a:gd name="connsiteX1" fmla="*/ 73026 w 13893197"/>
              <a:gd name="connsiteY1" fmla="*/ 73027 h 5878595"/>
              <a:gd name="connsiteX2" fmla="*/ 438156 w 13893197"/>
              <a:gd name="connsiteY2" fmla="*/ 1 h 5878595"/>
              <a:gd name="connsiteX3" fmla="*/ 13327245 w 13893197"/>
              <a:gd name="connsiteY3" fmla="*/ 2 h 5878595"/>
              <a:gd name="connsiteX4" fmla="*/ 13801914 w 13893197"/>
              <a:gd name="connsiteY4" fmla="*/ 109540 h 5878595"/>
              <a:gd name="connsiteX5" fmla="*/ 13874940 w 13893197"/>
              <a:gd name="connsiteY5" fmla="*/ 584209 h 5878595"/>
              <a:gd name="connsiteX6" fmla="*/ 13874940 w 13893197"/>
              <a:gd name="connsiteY6" fmla="*/ 5330900 h 5878595"/>
              <a:gd name="connsiteX7" fmla="*/ 13765400 w 13893197"/>
              <a:gd name="connsiteY7" fmla="*/ 5732542 h 5878595"/>
              <a:gd name="connsiteX8" fmla="*/ 13327245 w 13893197"/>
              <a:gd name="connsiteY8" fmla="*/ 5878595 h 5878595"/>
              <a:gd name="connsiteX9" fmla="*/ 973700 w 13893197"/>
              <a:gd name="connsiteY9" fmla="*/ 5842081 h 5878595"/>
              <a:gd name="connsiteX10" fmla="*/ 285190 w 13893197"/>
              <a:gd name="connsiteY10" fmla="*/ 5556890 h 5878595"/>
              <a:gd name="connsiteX11" fmla="*/ 0 w 13893197"/>
              <a:gd name="connsiteY11" fmla="*/ 4868380 h 5878595"/>
              <a:gd name="connsiteX12" fmla="*/ 0 w 13893197"/>
              <a:gd name="connsiteY12" fmla="*/ 438158 h 5878595"/>
              <a:gd name="connsiteX0" fmla="*/ 0 w 13893197"/>
              <a:gd name="connsiteY0" fmla="*/ 438158 h 5878595"/>
              <a:gd name="connsiteX1" fmla="*/ 73026 w 13893197"/>
              <a:gd name="connsiteY1" fmla="*/ 73027 h 5878595"/>
              <a:gd name="connsiteX2" fmla="*/ 438156 w 13893197"/>
              <a:gd name="connsiteY2" fmla="*/ 1 h 5878595"/>
              <a:gd name="connsiteX3" fmla="*/ 13327245 w 13893197"/>
              <a:gd name="connsiteY3" fmla="*/ 2 h 5878595"/>
              <a:gd name="connsiteX4" fmla="*/ 13801914 w 13893197"/>
              <a:gd name="connsiteY4" fmla="*/ 109540 h 5878595"/>
              <a:gd name="connsiteX5" fmla="*/ 13874940 w 13893197"/>
              <a:gd name="connsiteY5" fmla="*/ 584209 h 5878595"/>
              <a:gd name="connsiteX6" fmla="*/ 13874940 w 13893197"/>
              <a:gd name="connsiteY6" fmla="*/ 5330900 h 5878595"/>
              <a:gd name="connsiteX7" fmla="*/ 13801914 w 13893197"/>
              <a:gd name="connsiteY7" fmla="*/ 5769056 h 5878595"/>
              <a:gd name="connsiteX8" fmla="*/ 13327245 w 13893197"/>
              <a:gd name="connsiteY8" fmla="*/ 5878595 h 5878595"/>
              <a:gd name="connsiteX9" fmla="*/ 973700 w 13893197"/>
              <a:gd name="connsiteY9" fmla="*/ 5842081 h 5878595"/>
              <a:gd name="connsiteX10" fmla="*/ 285190 w 13893197"/>
              <a:gd name="connsiteY10" fmla="*/ 5556890 h 5878595"/>
              <a:gd name="connsiteX11" fmla="*/ 0 w 13893197"/>
              <a:gd name="connsiteY11" fmla="*/ 4868380 h 5878595"/>
              <a:gd name="connsiteX12" fmla="*/ 0 w 13893197"/>
              <a:gd name="connsiteY12" fmla="*/ 438158 h 5878595"/>
              <a:gd name="connsiteX0" fmla="*/ 73065 w 13966262"/>
              <a:gd name="connsiteY0" fmla="*/ 438158 h 5951661"/>
              <a:gd name="connsiteX1" fmla="*/ 146091 w 13966262"/>
              <a:gd name="connsiteY1" fmla="*/ 73027 h 5951661"/>
              <a:gd name="connsiteX2" fmla="*/ 511221 w 13966262"/>
              <a:gd name="connsiteY2" fmla="*/ 1 h 5951661"/>
              <a:gd name="connsiteX3" fmla="*/ 13400310 w 13966262"/>
              <a:gd name="connsiteY3" fmla="*/ 2 h 5951661"/>
              <a:gd name="connsiteX4" fmla="*/ 13874979 w 13966262"/>
              <a:gd name="connsiteY4" fmla="*/ 109540 h 5951661"/>
              <a:gd name="connsiteX5" fmla="*/ 13948005 w 13966262"/>
              <a:gd name="connsiteY5" fmla="*/ 584209 h 5951661"/>
              <a:gd name="connsiteX6" fmla="*/ 13948005 w 13966262"/>
              <a:gd name="connsiteY6" fmla="*/ 5330900 h 5951661"/>
              <a:gd name="connsiteX7" fmla="*/ 13874979 w 13966262"/>
              <a:gd name="connsiteY7" fmla="*/ 5769056 h 5951661"/>
              <a:gd name="connsiteX8" fmla="*/ 13400310 w 13966262"/>
              <a:gd name="connsiteY8" fmla="*/ 5878595 h 5951661"/>
              <a:gd name="connsiteX9" fmla="*/ 1046765 w 13966262"/>
              <a:gd name="connsiteY9" fmla="*/ 5842081 h 5951661"/>
              <a:gd name="connsiteX10" fmla="*/ 182604 w 13966262"/>
              <a:gd name="connsiteY10" fmla="*/ 5769056 h 5951661"/>
              <a:gd name="connsiteX11" fmla="*/ 73065 w 13966262"/>
              <a:gd name="connsiteY11" fmla="*/ 4868380 h 5951661"/>
              <a:gd name="connsiteX12" fmla="*/ 73065 w 13966262"/>
              <a:gd name="connsiteY12" fmla="*/ 438158 h 5951661"/>
              <a:gd name="connsiteX0" fmla="*/ 52744 w 13945941"/>
              <a:gd name="connsiteY0" fmla="*/ 438158 h 5878595"/>
              <a:gd name="connsiteX1" fmla="*/ 125770 w 13945941"/>
              <a:gd name="connsiteY1" fmla="*/ 73027 h 5878595"/>
              <a:gd name="connsiteX2" fmla="*/ 490900 w 13945941"/>
              <a:gd name="connsiteY2" fmla="*/ 1 h 5878595"/>
              <a:gd name="connsiteX3" fmla="*/ 13379989 w 13945941"/>
              <a:gd name="connsiteY3" fmla="*/ 2 h 5878595"/>
              <a:gd name="connsiteX4" fmla="*/ 13854658 w 13945941"/>
              <a:gd name="connsiteY4" fmla="*/ 109540 h 5878595"/>
              <a:gd name="connsiteX5" fmla="*/ 13927684 w 13945941"/>
              <a:gd name="connsiteY5" fmla="*/ 584209 h 5878595"/>
              <a:gd name="connsiteX6" fmla="*/ 13927684 w 13945941"/>
              <a:gd name="connsiteY6" fmla="*/ 5330900 h 5878595"/>
              <a:gd name="connsiteX7" fmla="*/ 13854658 w 13945941"/>
              <a:gd name="connsiteY7" fmla="*/ 5769056 h 5878595"/>
              <a:gd name="connsiteX8" fmla="*/ 13379989 w 13945941"/>
              <a:gd name="connsiteY8" fmla="*/ 5878595 h 5878595"/>
              <a:gd name="connsiteX9" fmla="*/ 1026444 w 13945941"/>
              <a:gd name="connsiteY9" fmla="*/ 5842081 h 5878595"/>
              <a:gd name="connsiteX10" fmla="*/ 162283 w 13945941"/>
              <a:gd name="connsiteY10" fmla="*/ 5769056 h 5878595"/>
              <a:gd name="connsiteX11" fmla="*/ 52744 w 13945941"/>
              <a:gd name="connsiteY11" fmla="*/ 5221361 h 5878595"/>
              <a:gd name="connsiteX12" fmla="*/ 52744 w 13945941"/>
              <a:gd name="connsiteY12" fmla="*/ 438158 h 5878595"/>
              <a:gd name="connsiteX0" fmla="*/ 12171 w 13905368"/>
              <a:gd name="connsiteY0" fmla="*/ 438158 h 5878595"/>
              <a:gd name="connsiteX1" fmla="*/ 85197 w 13905368"/>
              <a:gd name="connsiteY1" fmla="*/ 73027 h 5878595"/>
              <a:gd name="connsiteX2" fmla="*/ 450327 w 13905368"/>
              <a:gd name="connsiteY2" fmla="*/ 1 h 5878595"/>
              <a:gd name="connsiteX3" fmla="*/ 13339416 w 13905368"/>
              <a:gd name="connsiteY3" fmla="*/ 2 h 5878595"/>
              <a:gd name="connsiteX4" fmla="*/ 13814085 w 13905368"/>
              <a:gd name="connsiteY4" fmla="*/ 109540 h 5878595"/>
              <a:gd name="connsiteX5" fmla="*/ 13887111 w 13905368"/>
              <a:gd name="connsiteY5" fmla="*/ 584209 h 5878595"/>
              <a:gd name="connsiteX6" fmla="*/ 13887111 w 13905368"/>
              <a:gd name="connsiteY6" fmla="*/ 5330900 h 5878595"/>
              <a:gd name="connsiteX7" fmla="*/ 13814085 w 13905368"/>
              <a:gd name="connsiteY7" fmla="*/ 5769056 h 5878595"/>
              <a:gd name="connsiteX8" fmla="*/ 13339416 w 13905368"/>
              <a:gd name="connsiteY8" fmla="*/ 5878595 h 5878595"/>
              <a:gd name="connsiteX9" fmla="*/ 742431 w 13905368"/>
              <a:gd name="connsiteY9" fmla="*/ 5842082 h 5878595"/>
              <a:gd name="connsiteX10" fmla="*/ 121710 w 13905368"/>
              <a:gd name="connsiteY10" fmla="*/ 5769056 h 5878595"/>
              <a:gd name="connsiteX11" fmla="*/ 12171 w 13905368"/>
              <a:gd name="connsiteY11" fmla="*/ 5221361 h 5878595"/>
              <a:gd name="connsiteX12" fmla="*/ 12171 w 13905368"/>
              <a:gd name="connsiteY12" fmla="*/ 438158 h 5878595"/>
              <a:gd name="connsiteX0" fmla="*/ 48685 w 13941882"/>
              <a:gd name="connsiteY0" fmla="*/ 438158 h 5909022"/>
              <a:gd name="connsiteX1" fmla="*/ 121711 w 13941882"/>
              <a:gd name="connsiteY1" fmla="*/ 73027 h 5909022"/>
              <a:gd name="connsiteX2" fmla="*/ 486841 w 13941882"/>
              <a:gd name="connsiteY2" fmla="*/ 1 h 5909022"/>
              <a:gd name="connsiteX3" fmla="*/ 13375930 w 13941882"/>
              <a:gd name="connsiteY3" fmla="*/ 2 h 5909022"/>
              <a:gd name="connsiteX4" fmla="*/ 13850599 w 13941882"/>
              <a:gd name="connsiteY4" fmla="*/ 109540 h 5909022"/>
              <a:gd name="connsiteX5" fmla="*/ 13923625 w 13941882"/>
              <a:gd name="connsiteY5" fmla="*/ 584209 h 5909022"/>
              <a:gd name="connsiteX6" fmla="*/ 13923625 w 13941882"/>
              <a:gd name="connsiteY6" fmla="*/ 5330900 h 5909022"/>
              <a:gd name="connsiteX7" fmla="*/ 13850599 w 13941882"/>
              <a:gd name="connsiteY7" fmla="*/ 5769056 h 5909022"/>
              <a:gd name="connsiteX8" fmla="*/ 13375930 w 13941882"/>
              <a:gd name="connsiteY8" fmla="*/ 5878595 h 5909022"/>
              <a:gd name="connsiteX9" fmla="*/ 778945 w 13941882"/>
              <a:gd name="connsiteY9" fmla="*/ 5842082 h 5909022"/>
              <a:gd name="connsiteX10" fmla="*/ 121710 w 13941882"/>
              <a:gd name="connsiteY10" fmla="*/ 5805569 h 5909022"/>
              <a:gd name="connsiteX11" fmla="*/ 48685 w 13941882"/>
              <a:gd name="connsiteY11" fmla="*/ 5221361 h 5909022"/>
              <a:gd name="connsiteX12" fmla="*/ 48685 w 13941882"/>
              <a:gd name="connsiteY12" fmla="*/ 438158 h 5909022"/>
              <a:gd name="connsiteX0" fmla="*/ 12172 w 13905369"/>
              <a:gd name="connsiteY0" fmla="*/ 438158 h 5878595"/>
              <a:gd name="connsiteX1" fmla="*/ 85198 w 13905369"/>
              <a:gd name="connsiteY1" fmla="*/ 73027 h 5878595"/>
              <a:gd name="connsiteX2" fmla="*/ 450328 w 13905369"/>
              <a:gd name="connsiteY2" fmla="*/ 1 h 5878595"/>
              <a:gd name="connsiteX3" fmla="*/ 13339417 w 13905369"/>
              <a:gd name="connsiteY3" fmla="*/ 2 h 5878595"/>
              <a:gd name="connsiteX4" fmla="*/ 13814086 w 13905369"/>
              <a:gd name="connsiteY4" fmla="*/ 109540 h 5878595"/>
              <a:gd name="connsiteX5" fmla="*/ 13887112 w 13905369"/>
              <a:gd name="connsiteY5" fmla="*/ 584209 h 5878595"/>
              <a:gd name="connsiteX6" fmla="*/ 13887112 w 13905369"/>
              <a:gd name="connsiteY6" fmla="*/ 5330900 h 5878595"/>
              <a:gd name="connsiteX7" fmla="*/ 13814086 w 13905369"/>
              <a:gd name="connsiteY7" fmla="*/ 5769056 h 5878595"/>
              <a:gd name="connsiteX8" fmla="*/ 13339417 w 13905369"/>
              <a:gd name="connsiteY8" fmla="*/ 5878595 h 5878595"/>
              <a:gd name="connsiteX9" fmla="*/ 742432 w 13905369"/>
              <a:gd name="connsiteY9" fmla="*/ 5842082 h 5878595"/>
              <a:gd name="connsiteX10" fmla="*/ 121710 w 13905369"/>
              <a:gd name="connsiteY10" fmla="*/ 5769055 h 5878595"/>
              <a:gd name="connsiteX11" fmla="*/ 12172 w 13905369"/>
              <a:gd name="connsiteY11" fmla="*/ 5221361 h 5878595"/>
              <a:gd name="connsiteX12" fmla="*/ 12172 w 13905369"/>
              <a:gd name="connsiteY12" fmla="*/ 438158 h 5878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905369" h="5878595">
                <a:moveTo>
                  <a:pt x="12172" y="438158"/>
                </a:moveTo>
                <a:cubicBezTo>
                  <a:pt x="12172" y="179917"/>
                  <a:pt x="12172" y="146053"/>
                  <a:pt x="85198" y="73027"/>
                </a:cubicBezTo>
                <a:cubicBezTo>
                  <a:pt x="158224" y="1"/>
                  <a:pt x="192086" y="0"/>
                  <a:pt x="450328" y="1"/>
                </a:cubicBezTo>
                <a:lnTo>
                  <a:pt x="13339417" y="2"/>
                </a:lnTo>
                <a:cubicBezTo>
                  <a:pt x="13597658" y="2"/>
                  <a:pt x="13722804" y="12172"/>
                  <a:pt x="13814086" y="109540"/>
                </a:cubicBezTo>
                <a:cubicBezTo>
                  <a:pt x="13905369" y="206908"/>
                  <a:pt x="13887113" y="325967"/>
                  <a:pt x="13887112" y="584209"/>
                </a:cubicBezTo>
                <a:lnTo>
                  <a:pt x="13887112" y="5330900"/>
                </a:lnTo>
                <a:cubicBezTo>
                  <a:pt x="13887112" y="5589141"/>
                  <a:pt x="13905368" y="5677774"/>
                  <a:pt x="13814086" y="5769056"/>
                </a:cubicBezTo>
                <a:cubicBezTo>
                  <a:pt x="13722804" y="5860338"/>
                  <a:pt x="13597658" y="5878595"/>
                  <a:pt x="13339417" y="5878595"/>
                </a:cubicBezTo>
                <a:lnTo>
                  <a:pt x="742432" y="5842082"/>
                </a:lnTo>
                <a:cubicBezTo>
                  <a:pt x="484191" y="5842082"/>
                  <a:pt x="243420" y="5872508"/>
                  <a:pt x="121710" y="5769055"/>
                </a:cubicBezTo>
                <a:cubicBezTo>
                  <a:pt x="0" y="5665602"/>
                  <a:pt x="12172" y="5479602"/>
                  <a:pt x="12172" y="5221361"/>
                </a:cubicBezTo>
                <a:lnTo>
                  <a:pt x="12172" y="438158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18334875" y="15532624"/>
            <a:ext cx="894568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16200000" flipH="1">
            <a:off x="6419907" y="26598017"/>
            <a:ext cx="19375349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Group 9"/>
          <p:cNvGrpSpPr/>
          <p:nvPr/>
        </p:nvGrpSpPr>
        <p:grpSpPr>
          <a:xfrm>
            <a:off x="4802505" y="30666137"/>
            <a:ext cx="1814222" cy="660255"/>
            <a:chOff x="3141785" y="1957755"/>
            <a:chExt cx="1828800" cy="609600"/>
          </a:xfrm>
        </p:grpSpPr>
        <p:sp>
          <p:nvSpPr>
            <p:cNvPr id="221" name="Oval 220"/>
            <p:cNvSpPr/>
            <p:nvPr/>
          </p:nvSpPr>
          <p:spPr bwMode="auto">
            <a:xfrm>
              <a:off x="3141785" y="1957755"/>
              <a:ext cx="1828800" cy="609600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-65" charset="0"/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3370563" y="2039815"/>
              <a:ext cx="1171646" cy="4262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+mn-lt"/>
                </a:rPr>
                <a:t>SDF Service</a:t>
              </a:r>
              <a:br>
                <a:rPr lang="en-US" sz="1200" dirty="0" smtClean="0">
                  <a:latin typeface="+mn-lt"/>
                </a:rPr>
              </a:br>
              <a:r>
                <a:rPr lang="en-US" sz="1200" dirty="0" smtClean="0">
                  <a:latin typeface="+mn-lt"/>
                </a:rPr>
                <a:t>Repository (ISS)</a:t>
              </a:r>
              <a:endParaRPr lang="en-US" sz="1200" dirty="0">
                <a:latin typeface="+mn-lt"/>
              </a:endParaRPr>
            </a:p>
          </p:txBody>
        </p:sp>
      </p:grpSp>
      <p:sp>
        <p:nvSpPr>
          <p:cNvPr id="121" name="Oval 120"/>
          <p:cNvSpPr/>
          <p:nvPr/>
        </p:nvSpPr>
        <p:spPr bwMode="auto">
          <a:xfrm>
            <a:off x="4814134" y="31910462"/>
            <a:ext cx="1814222" cy="79992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-65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861491" y="31999343"/>
            <a:ext cx="1504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SDF Service Lifecycle </a:t>
            </a:r>
            <a:br>
              <a:rPr lang="en-US" sz="1200" dirty="0" smtClean="0">
                <a:latin typeface="+mn-lt"/>
              </a:rPr>
            </a:br>
            <a:r>
              <a:rPr lang="en-US" sz="1200" dirty="0" smtClean="0">
                <a:latin typeface="+mn-lt"/>
              </a:rPr>
              <a:t>Metadata</a:t>
            </a:r>
            <a:r>
              <a:rPr lang="en-US" sz="1200" dirty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/>
            </a:r>
            <a:br>
              <a:rPr lang="en-US" sz="1200" dirty="0" smtClean="0">
                <a:latin typeface="+mn-lt"/>
              </a:rPr>
            </a:br>
            <a:r>
              <a:rPr lang="en-US" sz="1200" dirty="0" smtClean="0">
                <a:latin typeface="+mn-lt"/>
              </a:rPr>
              <a:t>Coordination (ISS)</a:t>
            </a:r>
            <a:endParaRPr lang="en-US" sz="1200" dirty="0">
              <a:latin typeface="+mn-lt"/>
            </a:endParaRPr>
          </a:p>
        </p:txBody>
      </p:sp>
      <p:sp>
        <p:nvSpPr>
          <p:cNvPr id="124" name="Oval 123"/>
          <p:cNvSpPr/>
          <p:nvPr/>
        </p:nvSpPr>
        <p:spPr bwMode="auto">
          <a:xfrm>
            <a:off x="2371914" y="30602649"/>
            <a:ext cx="1674666" cy="812624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-65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378878" y="30755015"/>
            <a:ext cx="1359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SDF Service Design</a:t>
            </a:r>
            <a:br>
              <a:rPr lang="en-US" sz="1200" dirty="0" smtClean="0">
                <a:latin typeface="+mn-lt"/>
              </a:rPr>
            </a:br>
            <a:r>
              <a:rPr lang="en-US" sz="1200" dirty="0" smtClean="0">
                <a:latin typeface="+mn-lt"/>
              </a:rPr>
              <a:t>Management (ISS)</a:t>
            </a:r>
            <a:endParaRPr lang="en-US" sz="1200" dirty="0">
              <a:latin typeface="+mn-lt"/>
            </a:endParaRPr>
          </a:p>
        </p:txBody>
      </p:sp>
      <p:sp>
        <p:nvSpPr>
          <p:cNvPr id="127" name="Oval 126"/>
          <p:cNvSpPr/>
          <p:nvPr/>
        </p:nvSpPr>
        <p:spPr bwMode="auto">
          <a:xfrm>
            <a:off x="2406803" y="31821581"/>
            <a:ext cx="1674666" cy="812624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-65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540206" y="31885067"/>
            <a:ext cx="1329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SDF Service </a:t>
            </a:r>
            <a:br>
              <a:rPr lang="en-US" sz="1200" dirty="0" smtClean="0">
                <a:latin typeface="+mn-lt"/>
              </a:rPr>
            </a:br>
            <a:r>
              <a:rPr lang="en-US" sz="1200" dirty="0" smtClean="0">
                <a:latin typeface="+mn-lt"/>
              </a:rPr>
              <a:t>Deployment</a:t>
            </a:r>
            <a:br>
              <a:rPr lang="en-US" sz="1200" dirty="0" smtClean="0">
                <a:latin typeface="+mn-lt"/>
              </a:rPr>
            </a:br>
            <a:r>
              <a:rPr lang="en-US" sz="1200" dirty="0" smtClean="0">
                <a:latin typeface="+mn-lt"/>
              </a:rPr>
              <a:t>Management (ISS)</a:t>
            </a:r>
            <a:endParaRPr lang="en-US" sz="1200" dirty="0">
              <a:latin typeface="+mn-lt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705731" y="33409712"/>
            <a:ext cx="1189541" cy="353095"/>
          </a:xfrm>
          <a:prstGeom prst="rect">
            <a:avLst/>
          </a:prstGeom>
          <a:noFill/>
        </p:spPr>
        <p:txBody>
          <a:bodyPr wrap="none" lIns="7200" tIns="7200" rIns="7200" bIns="7200" rtlCol="0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SDF Service </a:t>
            </a:r>
            <a:r>
              <a:rPr lang="en-US" sz="1100" dirty="0" err="1" smtClean="0">
                <a:latin typeface="+mn-lt"/>
              </a:rPr>
              <a:t>Provisng</a:t>
            </a:r>
            <a:r>
              <a:rPr lang="en-US" sz="1100" dirty="0" smtClean="0">
                <a:latin typeface="+mn-lt"/>
              </a:rPr>
              <a:t/>
            </a:r>
            <a:br>
              <a:rPr lang="en-US" sz="1100" dirty="0" smtClean="0">
                <a:latin typeface="+mn-lt"/>
              </a:rPr>
            </a:br>
            <a:r>
              <a:rPr lang="en-US" sz="1100" dirty="0" err="1" smtClean="0">
                <a:latin typeface="+mn-lt"/>
              </a:rPr>
              <a:t>Mngnt</a:t>
            </a:r>
            <a:r>
              <a:rPr lang="en-US" sz="1100" dirty="0" smtClean="0">
                <a:latin typeface="+mn-lt"/>
              </a:rPr>
              <a:t> (MSS)</a:t>
            </a:r>
            <a:endParaRPr lang="en-US" sz="1100" dirty="0">
              <a:latin typeface="+mn-lt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2569615" y="33967410"/>
            <a:ext cx="1616518" cy="571374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-65" charset="0"/>
            </a:endParaRPr>
          </a:p>
        </p:txBody>
      </p:sp>
      <p:grpSp>
        <p:nvGrpSpPr>
          <p:cNvPr id="138" name="Group 46"/>
          <p:cNvGrpSpPr/>
          <p:nvPr/>
        </p:nvGrpSpPr>
        <p:grpSpPr>
          <a:xfrm>
            <a:off x="4816948" y="33442414"/>
            <a:ext cx="1407186" cy="558678"/>
            <a:chOff x="2989384" y="3833446"/>
            <a:chExt cx="1418493" cy="515815"/>
          </a:xfrm>
        </p:grpSpPr>
        <p:sp>
          <p:nvSpPr>
            <p:cNvPr id="219" name="Oval 218"/>
            <p:cNvSpPr/>
            <p:nvPr/>
          </p:nvSpPr>
          <p:spPr bwMode="auto">
            <a:xfrm>
              <a:off x="2989384" y="3833446"/>
              <a:ext cx="1418493" cy="515815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-65" charset="0"/>
              </a:endParaRP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3266826" y="3916409"/>
              <a:ext cx="739996" cy="354421"/>
            </a:xfrm>
            <a:prstGeom prst="rect">
              <a:avLst/>
            </a:prstGeom>
            <a:noFill/>
          </p:spPr>
          <p:txBody>
            <a:bodyPr wrap="none" lIns="7200" tIns="7200" rIns="7200" bIns="7200" rtlCol="0">
              <a:spAutoFit/>
            </a:bodyPr>
            <a:lstStyle/>
            <a:p>
              <a:pPr algn="ctr"/>
              <a:r>
                <a:rPr lang="en-US" sz="1200" dirty="0" smtClean="0">
                  <a:latin typeface="+mn-lt"/>
                </a:rPr>
                <a:t>SDF Service</a:t>
              </a:r>
              <a:br>
                <a:rPr lang="en-US" sz="1200" dirty="0" smtClean="0">
                  <a:latin typeface="+mn-lt"/>
                </a:rPr>
              </a:br>
              <a:r>
                <a:rPr lang="en-US" sz="1200" dirty="0" smtClean="0">
                  <a:latin typeface="+mn-lt"/>
                </a:rPr>
                <a:t>Instance</a:t>
              </a:r>
              <a:endParaRPr lang="en-US" sz="1200" dirty="0">
                <a:latin typeface="+mn-lt"/>
              </a:endParaRPr>
            </a:p>
          </p:txBody>
        </p:sp>
      </p:grpSp>
      <p:sp>
        <p:nvSpPr>
          <p:cNvPr id="141" name="TextBox 140"/>
          <p:cNvSpPr txBox="1"/>
          <p:nvPr/>
        </p:nvSpPr>
        <p:spPr>
          <a:xfrm>
            <a:off x="7289950" y="31250204"/>
            <a:ext cx="1426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SDF Service</a:t>
            </a:r>
            <a:br>
              <a:rPr lang="en-US" sz="1200" dirty="0" smtClean="0">
                <a:latin typeface="+mn-lt"/>
              </a:rPr>
            </a:br>
            <a:r>
              <a:rPr lang="en-US" sz="1200" dirty="0" smtClean="0">
                <a:latin typeface="+mn-lt"/>
              </a:rPr>
              <a:t> Lifecycle Metadata </a:t>
            </a:r>
            <a:br>
              <a:rPr lang="en-US" sz="1200" dirty="0" smtClean="0">
                <a:latin typeface="+mn-lt"/>
              </a:rPr>
            </a:br>
            <a:r>
              <a:rPr lang="en-US" sz="1200" dirty="0" smtClean="0">
                <a:latin typeface="+mn-lt"/>
              </a:rPr>
              <a:t>Repository (ISS)</a:t>
            </a:r>
            <a:endParaRPr lang="en-US" sz="1200" dirty="0">
              <a:latin typeface="+mn-lt"/>
            </a:endParaRPr>
          </a:p>
        </p:txBody>
      </p:sp>
      <p:sp>
        <p:nvSpPr>
          <p:cNvPr id="143" name="Can 142"/>
          <p:cNvSpPr/>
          <p:nvPr/>
        </p:nvSpPr>
        <p:spPr bwMode="auto">
          <a:xfrm>
            <a:off x="7314503" y="30653435"/>
            <a:ext cx="1581630" cy="1917281"/>
          </a:xfrm>
          <a:prstGeom prst="can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-65" charset="0"/>
            </a:endParaRPr>
          </a:p>
        </p:txBody>
      </p:sp>
      <p:cxnSp>
        <p:nvCxnSpPr>
          <p:cNvPr id="144" name="Straight Connector 143"/>
          <p:cNvCxnSpPr>
            <a:stCxn id="121" idx="6"/>
          </p:cNvCxnSpPr>
          <p:nvPr/>
        </p:nvCxnSpPr>
        <p:spPr bwMode="auto">
          <a:xfrm>
            <a:off x="6628355" y="32310424"/>
            <a:ext cx="697777" cy="190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45" name="Straight Connector 144"/>
          <p:cNvCxnSpPr>
            <a:stCxn id="221" idx="4"/>
            <a:endCxn id="121" idx="0"/>
          </p:cNvCxnSpPr>
          <p:nvPr/>
        </p:nvCxnSpPr>
        <p:spPr bwMode="auto">
          <a:xfrm rot="16200000" flipH="1">
            <a:off x="5423395" y="31612613"/>
            <a:ext cx="584070" cy="116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48" name="Straight Connector 147"/>
          <p:cNvCxnSpPr>
            <a:stCxn id="124" idx="6"/>
            <a:endCxn id="221" idx="2"/>
          </p:cNvCxnSpPr>
          <p:nvPr/>
        </p:nvCxnSpPr>
        <p:spPr bwMode="auto">
          <a:xfrm flipV="1">
            <a:off x="4046579" y="30996264"/>
            <a:ext cx="755926" cy="1269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50" name="Straight Connector 149"/>
          <p:cNvCxnSpPr/>
          <p:nvPr/>
        </p:nvCxnSpPr>
        <p:spPr bwMode="auto">
          <a:xfrm flipV="1">
            <a:off x="4081468" y="32240591"/>
            <a:ext cx="755926" cy="1269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52" name="Straight Connector 151"/>
          <p:cNvCxnSpPr/>
          <p:nvPr/>
        </p:nvCxnSpPr>
        <p:spPr bwMode="auto">
          <a:xfrm>
            <a:off x="6384134" y="32596111"/>
            <a:ext cx="709407" cy="35552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53" name="Straight Connector 152"/>
          <p:cNvCxnSpPr>
            <a:stCxn id="121" idx="4"/>
          </p:cNvCxnSpPr>
          <p:nvPr/>
        </p:nvCxnSpPr>
        <p:spPr bwMode="auto">
          <a:xfrm rot="5400000">
            <a:off x="5502780" y="32847449"/>
            <a:ext cx="355526" cy="8140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54" name="Straight Connector 153"/>
          <p:cNvCxnSpPr/>
          <p:nvPr/>
        </p:nvCxnSpPr>
        <p:spPr bwMode="auto">
          <a:xfrm rot="5400000">
            <a:off x="4189531" y="32498496"/>
            <a:ext cx="749136" cy="63963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55" name="Straight Connector 154"/>
          <p:cNvCxnSpPr>
            <a:endCxn id="121" idx="1"/>
          </p:cNvCxnSpPr>
          <p:nvPr/>
        </p:nvCxnSpPr>
        <p:spPr bwMode="auto">
          <a:xfrm>
            <a:off x="3895396" y="31237508"/>
            <a:ext cx="1184425" cy="7901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56" name="Straight Connector 155"/>
          <p:cNvCxnSpPr>
            <a:cxnSpLocks noChangeAspect="1"/>
          </p:cNvCxnSpPr>
          <p:nvPr/>
        </p:nvCxnSpPr>
        <p:spPr bwMode="auto">
          <a:xfrm rot="10800000" flipV="1">
            <a:off x="3941917" y="31224811"/>
            <a:ext cx="1162962" cy="76183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57" name="Oval 156"/>
          <p:cNvSpPr/>
          <p:nvPr/>
        </p:nvSpPr>
        <p:spPr bwMode="auto">
          <a:xfrm>
            <a:off x="5398426" y="33010707"/>
            <a:ext cx="197705" cy="203155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-65" charset="0"/>
            </a:endParaRPr>
          </a:p>
        </p:txBody>
      </p:sp>
      <p:cxnSp>
        <p:nvCxnSpPr>
          <p:cNvPr id="158" name="Straight Connector 157"/>
          <p:cNvCxnSpPr>
            <a:endCxn id="157" idx="2"/>
          </p:cNvCxnSpPr>
          <p:nvPr/>
        </p:nvCxnSpPr>
        <p:spPr bwMode="auto">
          <a:xfrm flipV="1">
            <a:off x="4350396" y="33112285"/>
            <a:ext cx="1048030" cy="25236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59" name="Straight Connector 158"/>
          <p:cNvCxnSpPr>
            <a:stCxn id="157" idx="6"/>
          </p:cNvCxnSpPr>
          <p:nvPr/>
        </p:nvCxnSpPr>
        <p:spPr bwMode="auto">
          <a:xfrm>
            <a:off x="5596131" y="33112285"/>
            <a:ext cx="1383201" cy="1063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0" name="Straight Connector 159"/>
          <p:cNvCxnSpPr/>
          <p:nvPr/>
        </p:nvCxnSpPr>
        <p:spPr bwMode="auto">
          <a:xfrm rot="5400000">
            <a:off x="5400984" y="33334487"/>
            <a:ext cx="21585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1" name="TextBox 160"/>
          <p:cNvSpPr txBox="1"/>
          <p:nvPr/>
        </p:nvSpPr>
        <p:spPr>
          <a:xfrm>
            <a:off x="1917187" y="30374099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Design</a:t>
            </a:r>
            <a:endParaRPr lang="en-US" sz="1600" dirty="0">
              <a:latin typeface="+mn-lt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1898603" y="32824661"/>
            <a:ext cx="864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Operate</a:t>
            </a:r>
            <a:endParaRPr lang="en-US" sz="1600" dirty="0">
              <a:latin typeface="+mn-lt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1914847" y="31567638"/>
            <a:ext cx="768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Deploy</a:t>
            </a:r>
            <a:endParaRPr lang="en-US" sz="1600" dirty="0">
              <a:latin typeface="+mn-lt"/>
            </a:endParaRPr>
          </a:p>
        </p:txBody>
      </p:sp>
      <p:grpSp>
        <p:nvGrpSpPr>
          <p:cNvPr id="165" name="Group 101"/>
          <p:cNvGrpSpPr/>
          <p:nvPr/>
        </p:nvGrpSpPr>
        <p:grpSpPr>
          <a:xfrm>
            <a:off x="7128429" y="33510310"/>
            <a:ext cx="1732815" cy="520585"/>
            <a:chOff x="5509846" y="4360985"/>
            <a:chExt cx="1746739" cy="480646"/>
          </a:xfrm>
        </p:grpSpPr>
        <p:sp>
          <p:nvSpPr>
            <p:cNvPr id="217" name="Oval 216"/>
            <p:cNvSpPr/>
            <p:nvPr/>
          </p:nvSpPr>
          <p:spPr bwMode="auto">
            <a:xfrm>
              <a:off x="5509846" y="4360985"/>
              <a:ext cx="1746739" cy="48064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-65" charset="0"/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5650523" y="4455672"/>
              <a:ext cx="1441939" cy="3260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7200" tIns="7200" rIns="7200" bIns="7200" rtlCol="0">
              <a:spAutoFit/>
            </a:bodyPr>
            <a:lstStyle/>
            <a:p>
              <a:pPr algn="ctr"/>
              <a:r>
                <a:rPr lang="en-US" sz="1100" dirty="0" smtClean="0">
                  <a:latin typeface="+mn-lt"/>
                </a:rPr>
                <a:t>SDF Service Resource Fulfillment (ISS)</a:t>
              </a:r>
              <a:endParaRPr lang="en-US" sz="1100" dirty="0">
                <a:latin typeface="+mn-lt"/>
              </a:endParaRPr>
            </a:p>
          </p:txBody>
        </p:sp>
      </p:grpSp>
      <p:grpSp>
        <p:nvGrpSpPr>
          <p:cNvPr id="169" name="Group 102"/>
          <p:cNvGrpSpPr/>
          <p:nvPr/>
        </p:nvGrpSpPr>
        <p:grpSpPr>
          <a:xfrm>
            <a:off x="7116801" y="32913541"/>
            <a:ext cx="1732815" cy="520585"/>
            <a:chOff x="5474677" y="3845169"/>
            <a:chExt cx="1746739" cy="480646"/>
          </a:xfrm>
        </p:grpSpPr>
        <p:sp>
          <p:nvSpPr>
            <p:cNvPr id="215" name="TextBox 214"/>
            <p:cNvSpPr txBox="1"/>
            <p:nvPr/>
          </p:nvSpPr>
          <p:spPr>
            <a:xfrm>
              <a:off x="5732584" y="3939857"/>
              <a:ext cx="1289537" cy="326006"/>
            </a:xfrm>
            <a:prstGeom prst="rect">
              <a:avLst/>
            </a:prstGeom>
            <a:noFill/>
          </p:spPr>
          <p:txBody>
            <a:bodyPr wrap="square" lIns="7200" tIns="7200" rIns="7200" bIns="7200" rtlCol="0">
              <a:spAutoFit/>
            </a:bodyPr>
            <a:lstStyle/>
            <a:p>
              <a:pPr algn="ctr"/>
              <a:r>
                <a:rPr lang="en-US" sz="1100" dirty="0" smtClean="0">
                  <a:latin typeface="+mn-lt"/>
                </a:rPr>
                <a:t>SDF Service State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Monitor (ISS)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216" name="Oval 215"/>
            <p:cNvSpPr/>
            <p:nvPr/>
          </p:nvSpPr>
          <p:spPr bwMode="auto">
            <a:xfrm>
              <a:off x="5474677" y="3845169"/>
              <a:ext cx="1746739" cy="48064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-65" charset="0"/>
              </a:endParaRPr>
            </a:p>
          </p:txBody>
        </p:sp>
      </p:grpSp>
      <p:grpSp>
        <p:nvGrpSpPr>
          <p:cNvPr id="171" name="Group 100"/>
          <p:cNvGrpSpPr/>
          <p:nvPr/>
        </p:nvGrpSpPr>
        <p:grpSpPr>
          <a:xfrm>
            <a:off x="7163318" y="34094383"/>
            <a:ext cx="1732815" cy="520585"/>
            <a:chOff x="5556738" y="4911970"/>
            <a:chExt cx="1746739" cy="480646"/>
          </a:xfrm>
        </p:grpSpPr>
        <p:sp>
          <p:nvSpPr>
            <p:cNvPr id="213" name="Oval 212"/>
            <p:cNvSpPr/>
            <p:nvPr/>
          </p:nvSpPr>
          <p:spPr bwMode="auto">
            <a:xfrm>
              <a:off x="5556738" y="4911970"/>
              <a:ext cx="1746739" cy="48064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-65" charset="0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697415" y="5006657"/>
              <a:ext cx="1441939" cy="3260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7200" tIns="7200" rIns="7200" bIns="7200" rtlCol="0">
              <a:spAutoFit/>
            </a:bodyPr>
            <a:lstStyle/>
            <a:p>
              <a:pPr algn="ctr"/>
              <a:r>
                <a:rPr lang="en-US" sz="1100" dirty="0" smtClean="0">
                  <a:latin typeface="+mn-lt"/>
                </a:rPr>
                <a:t>SDF Service Resource Monitor (ISS)</a:t>
              </a:r>
              <a:endParaRPr lang="en-US" sz="1100" dirty="0">
                <a:latin typeface="+mn-lt"/>
              </a:endParaRPr>
            </a:p>
          </p:txBody>
        </p:sp>
      </p:grpSp>
      <p:grpSp>
        <p:nvGrpSpPr>
          <p:cNvPr id="174" name="Group 99"/>
          <p:cNvGrpSpPr/>
          <p:nvPr/>
        </p:nvGrpSpPr>
        <p:grpSpPr>
          <a:xfrm>
            <a:off x="7174948" y="34691152"/>
            <a:ext cx="1732815" cy="520585"/>
            <a:chOff x="5521569" y="5451232"/>
            <a:chExt cx="1746739" cy="480646"/>
          </a:xfrm>
        </p:grpSpPr>
        <p:sp>
          <p:nvSpPr>
            <p:cNvPr id="211" name="Oval 210"/>
            <p:cNvSpPr/>
            <p:nvPr/>
          </p:nvSpPr>
          <p:spPr bwMode="auto">
            <a:xfrm>
              <a:off x="5521569" y="5451232"/>
              <a:ext cx="1746739" cy="48064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-65" charset="0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5732585" y="5545919"/>
              <a:ext cx="1441939" cy="326006"/>
            </a:xfrm>
            <a:prstGeom prst="rect">
              <a:avLst/>
            </a:prstGeom>
            <a:noFill/>
          </p:spPr>
          <p:txBody>
            <a:bodyPr wrap="square" lIns="7200" tIns="7200" rIns="7200" bIns="7200" rtlCol="0">
              <a:spAutoFit/>
            </a:bodyPr>
            <a:lstStyle/>
            <a:p>
              <a:pPr algn="ctr"/>
              <a:r>
                <a:rPr lang="en-US" sz="1100" dirty="0" smtClean="0">
                  <a:latin typeface="+mn-lt"/>
                </a:rPr>
                <a:t>SDF Service Resource Usage Monitor (ISS)</a:t>
              </a:r>
              <a:endParaRPr lang="en-US" sz="1100" dirty="0">
                <a:latin typeface="+mn-lt"/>
              </a:endParaRPr>
            </a:p>
          </p:txBody>
        </p:sp>
      </p:grpSp>
      <p:sp>
        <p:nvSpPr>
          <p:cNvPr id="179" name="Rounded Rectangle 178"/>
          <p:cNvSpPr/>
          <p:nvPr/>
        </p:nvSpPr>
        <p:spPr bwMode="auto">
          <a:xfrm>
            <a:off x="6988874" y="32824662"/>
            <a:ext cx="2035185" cy="2679112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-65" charset="0"/>
            </a:endParaRPr>
          </a:p>
        </p:txBody>
      </p:sp>
      <p:sp>
        <p:nvSpPr>
          <p:cNvPr id="180" name="Rounded Rectangle 179"/>
          <p:cNvSpPr/>
          <p:nvPr/>
        </p:nvSpPr>
        <p:spPr bwMode="auto">
          <a:xfrm>
            <a:off x="2418433" y="33154791"/>
            <a:ext cx="1942147" cy="2272801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-65" charset="0"/>
            </a:endParaRPr>
          </a:p>
        </p:txBody>
      </p:sp>
      <p:sp>
        <p:nvSpPr>
          <p:cNvPr id="181" name="Oval 180"/>
          <p:cNvSpPr/>
          <p:nvPr/>
        </p:nvSpPr>
        <p:spPr bwMode="auto">
          <a:xfrm>
            <a:off x="5421685" y="34305823"/>
            <a:ext cx="197705" cy="20315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-65" charset="0"/>
            </a:endParaRPr>
          </a:p>
        </p:txBody>
      </p:sp>
      <p:cxnSp>
        <p:nvCxnSpPr>
          <p:cNvPr id="185" name="Straight Connector 184"/>
          <p:cNvCxnSpPr>
            <a:endCxn id="181" idx="0"/>
          </p:cNvCxnSpPr>
          <p:nvPr/>
        </p:nvCxnSpPr>
        <p:spPr bwMode="auto">
          <a:xfrm rot="5400000">
            <a:off x="5368174" y="34153455"/>
            <a:ext cx="304733" cy="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6" name="TextBox 185"/>
          <p:cNvSpPr txBox="1"/>
          <p:nvPr/>
        </p:nvSpPr>
        <p:spPr>
          <a:xfrm>
            <a:off x="2714155" y="34069967"/>
            <a:ext cx="1277707" cy="353095"/>
          </a:xfrm>
          <a:prstGeom prst="rect">
            <a:avLst/>
          </a:prstGeom>
          <a:noFill/>
        </p:spPr>
        <p:txBody>
          <a:bodyPr wrap="none" lIns="7200" tIns="7200" rIns="7200" bIns="7200" rtlCol="0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SDF Service Quality/</a:t>
            </a:r>
            <a:br>
              <a:rPr lang="en-US" sz="1100" dirty="0" smtClean="0">
                <a:latin typeface="+mn-lt"/>
              </a:rPr>
            </a:br>
            <a:r>
              <a:rPr lang="en-US" sz="1100" dirty="0" smtClean="0">
                <a:latin typeface="+mn-lt"/>
              </a:rPr>
              <a:t>Problem </a:t>
            </a:r>
            <a:r>
              <a:rPr lang="en-US" sz="1100" dirty="0" err="1" smtClean="0">
                <a:latin typeface="+mn-lt"/>
              </a:rPr>
              <a:t>Mngnt</a:t>
            </a:r>
            <a:r>
              <a:rPr lang="en-US" sz="1100" dirty="0" smtClean="0">
                <a:latin typeface="+mn-lt"/>
              </a:rPr>
              <a:t> (MSS)</a:t>
            </a:r>
            <a:endParaRPr lang="en-US" sz="1100" dirty="0">
              <a:latin typeface="+mn-lt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2767756" y="34717525"/>
            <a:ext cx="1051684" cy="353095"/>
          </a:xfrm>
          <a:prstGeom prst="rect">
            <a:avLst/>
          </a:prstGeom>
          <a:noFill/>
        </p:spPr>
        <p:txBody>
          <a:bodyPr wrap="none" lIns="7200" tIns="7200" rIns="7200" bIns="7200" rtlCol="0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SDF Service Usage</a:t>
            </a:r>
            <a:br>
              <a:rPr lang="en-US" sz="1100" dirty="0" smtClean="0">
                <a:latin typeface="+mn-lt"/>
              </a:rPr>
            </a:br>
            <a:r>
              <a:rPr lang="en-US" sz="1100" dirty="0" err="1" smtClean="0">
                <a:latin typeface="+mn-lt"/>
              </a:rPr>
              <a:t>Mngnt</a:t>
            </a:r>
            <a:r>
              <a:rPr lang="en-US" sz="1100" dirty="0" smtClean="0">
                <a:latin typeface="+mn-lt"/>
              </a:rPr>
              <a:t> (MSS)</a:t>
            </a:r>
            <a:endParaRPr lang="en-US" sz="1100" dirty="0">
              <a:latin typeface="+mn-lt"/>
            </a:endParaRPr>
          </a:p>
        </p:txBody>
      </p:sp>
      <p:sp>
        <p:nvSpPr>
          <p:cNvPr id="188" name="Oval 187"/>
          <p:cNvSpPr/>
          <p:nvPr/>
        </p:nvSpPr>
        <p:spPr bwMode="auto">
          <a:xfrm>
            <a:off x="2569615" y="34614968"/>
            <a:ext cx="1616518" cy="571374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-65" charset="0"/>
            </a:endParaRPr>
          </a:p>
        </p:txBody>
      </p:sp>
      <p:sp>
        <p:nvSpPr>
          <p:cNvPr id="189" name="Oval 188"/>
          <p:cNvSpPr/>
          <p:nvPr/>
        </p:nvSpPr>
        <p:spPr bwMode="auto">
          <a:xfrm>
            <a:off x="2557986" y="33307156"/>
            <a:ext cx="1616518" cy="571374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-65" charset="0"/>
            </a:endParaRPr>
          </a:p>
        </p:txBody>
      </p:sp>
      <p:sp>
        <p:nvSpPr>
          <p:cNvPr id="190" name="Rounded Rectangle 189"/>
          <p:cNvSpPr/>
          <p:nvPr/>
        </p:nvSpPr>
        <p:spPr bwMode="auto">
          <a:xfrm>
            <a:off x="4642500" y="33328140"/>
            <a:ext cx="2081241" cy="1929976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-65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4791938" y="34725811"/>
            <a:ext cx="1380298" cy="353095"/>
          </a:xfrm>
          <a:prstGeom prst="rect">
            <a:avLst/>
          </a:prstGeom>
          <a:noFill/>
        </p:spPr>
        <p:txBody>
          <a:bodyPr wrap="none" lIns="7200" tIns="7200" rIns="7200" bIns="7200" rtlCol="0">
            <a:spAutoFit/>
          </a:bodyPr>
          <a:lstStyle/>
          <a:p>
            <a:pPr algn="ctr"/>
            <a:r>
              <a:rPr lang="en-US" sz="1100" b="0" dirty="0" smtClean="0">
                <a:latin typeface="+mn-lt"/>
              </a:rPr>
              <a:t>Composite Services </a:t>
            </a:r>
            <a:br>
              <a:rPr lang="en-US" sz="1100" b="0" dirty="0" smtClean="0">
                <a:latin typeface="+mn-lt"/>
              </a:rPr>
            </a:br>
            <a:r>
              <a:rPr lang="en-US" sz="1100" b="0" dirty="0" smtClean="0">
                <a:latin typeface="+mn-lt"/>
              </a:rPr>
              <a:t>provisioned on-demand</a:t>
            </a:r>
            <a:endParaRPr lang="en-US" sz="1100" b="0" dirty="0">
              <a:latin typeface="+mn-lt"/>
            </a:endParaRPr>
          </a:p>
        </p:txBody>
      </p:sp>
      <p:sp>
        <p:nvSpPr>
          <p:cNvPr id="192" name="Oval 191"/>
          <p:cNvSpPr/>
          <p:nvPr/>
        </p:nvSpPr>
        <p:spPr bwMode="auto">
          <a:xfrm>
            <a:off x="6314355" y="30615347"/>
            <a:ext cx="255851" cy="27933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00" tIns="10800" rIns="10800" bIns="10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latin typeface="+mn-lt"/>
              </a:rPr>
              <a:t>9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193" name="Oval 192"/>
          <p:cNvSpPr/>
          <p:nvPr/>
        </p:nvSpPr>
        <p:spPr bwMode="auto">
          <a:xfrm>
            <a:off x="5712426" y="34153459"/>
            <a:ext cx="255851" cy="27933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00" tIns="10800" rIns="10800" bIns="10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3</a:t>
            </a:r>
          </a:p>
        </p:txBody>
      </p:sp>
      <p:sp>
        <p:nvSpPr>
          <p:cNvPr id="194" name="Oval 193"/>
          <p:cNvSpPr/>
          <p:nvPr/>
        </p:nvSpPr>
        <p:spPr bwMode="auto">
          <a:xfrm>
            <a:off x="3918653" y="34487998"/>
            <a:ext cx="255851" cy="27933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00" tIns="10800" rIns="10800" bIns="10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7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195" name="Oval 194"/>
          <p:cNvSpPr/>
          <p:nvPr/>
        </p:nvSpPr>
        <p:spPr bwMode="auto">
          <a:xfrm>
            <a:off x="3918653" y="33827744"/>
            <a:ext cx="255851" cy="27933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00" tIns="10800" rIns="10800" bIns="10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latin typeface="+mn-lt"/>
              </a:rPr>
              <a:t>6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196" name="Oval 195"/>
          <p:cNvSpPr/>
          <p:nvPr/>
        </p:nvSpPr>
        <p:spPr bwMode="auto">
          <a:xfrm>
            <a:off x="3918652" y="33192882"/>
            <a:ext cx="255851" cy="27933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00" tIns="10800" rIns="10800" bIns="10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5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197" name="Oval 196"/>
          <p:cNvSpPr/>
          <p:nvPr/>
        </p:nvSpPr>
        <p:spPr bwMode="auto">
          <a:xfrm>
            <a:off x="8721688" y="35287923"/>
            <a:ext cx="255851" cy="27933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00" tIns="10800" rIns="10800" bIns="10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latin typeface="+mn-lt"/>
              </a:rPr>
              <a:t>8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198" name="Oval 197"/>
          <p:cNvSpPr/>
          <p:nvPr/>
        </p:nvSpPr>
        <p:spPr bwMode="auto">
          <a:xfrm>
            <a:off x="4023320" y="35199043"/>
            <a:ext cx="255851" cy="27933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00" tIns="10800" rIns="10800" bIns="10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4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199" name="Oval 198"/>
          <p:cNvSpPr/>
          <p:nvPr/>
        </p:nvSpPr>
        <p:spPr bwMode="auto">
          <a:xfrm>
            <a:off x="5767763" y="32799269"/>
            <a:ext cx="255851" cy="27933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00" tIns="10800" rIns="10800" bIns="10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latin typeface="+mn-lt"/>
              </a:rPr>
              <a:t>2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200" name="Oval 199"/>
          <p:cNvSpPr/>
          <p:nvPr/>
        </p:nvSpPr>
        <p:spPr bwMode="auto">
          <a:xfrm>
            <a:off x="5956648" y="33378929"/>
            <a:ext cx="255851" cy="27933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00" tIns="10800" rIns="10800" bIns="10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latin typeface="+mn-lt"/>
              </a:rPr>
              <a:t>1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201" name="Oval 200"/>
          <p:cNvSpPr/>
          <p:nvPr/>
        </p:nvSpPr>
        <p:spPr bwMode="auto">
          <a:xfrm>
            <a:off x="8465837" y="30920080"/>
            <a:ext cx="255851" cy="27933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00" tIns="10800" rIns="10800" bIns="10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10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202" name="Oval 201"/>
          <p:cNvSpPr/>
          <p:nvPr/>
        </p:nvSpPr>
        <p:spPr bwMode="auto">
          <a:xfrm>
            <a:off x="3860506" y="30602649"/>
            <a:ext cx="255851" cy="27933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00" tIns="10800" rIns="10800" bIns="10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16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203" name="Oval 202"/>
          <p:cNvSpPr/>
          <p:nvPr/>
        </p:nvSpPr>
        <p:spPr bwMode="auto">
          <a:xfrm>
            <a:off x="8710059" y="34589575"/>
            <a:ext cx="255851" cy="27933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00" tIns="10800" rIns="10800" bIns="10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15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204" name="Oval 203"/>
          <p:cNvSpPr/>
          <p:nvPr/>
        </p:nvSpPr>
        <p:spPr bwMode="auto">
          <a:xfrm>
            <a:off x="8686799" y="34018201"/>
            <a:ext cx="255851" cy="27933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00" tIns="10800" rIns="10800" bIns="10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14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205" name="Oval 204"/>
          <p:cNvSpPr/>
          <p:nvPr/>
        </p:nvSpPr>
        <p:spPr bwMode="auto">
          <a:xfrm>
            <a:off x="8686800" y="33446826"/>
            <a:ext cx="255851" cy="27933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00" tIns="10800" rIns="10800" bIns="10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13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206" name="Oval 205"/>
          <p:cNvSpPr/>
          <p:nvPr/>
        </p:nvSpPr>
        <p:spPr bwMode="auto">
          <a:xfrm>
            <a:off x="8640281" y="32900846"/>
            <a:ext cx="255851" cy="27933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00" tIns="10800" rIns="10800" bIns="10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12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207" name="Oval 206"/>
          <p:cNvSpPr/>
          <p:nvPr/>
        </p:nvSpPr>
        <p:spPr bwMode="auto">
          <a:xfrm>
            <a:off x="6232948" y="31783491"/>
            <a:ext cx="255851" cy="27933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00" tIns="10800" rIns="10800" bIns="10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11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208" name="Oval 207"/>
          <p:cNvSpPr/>
          <p:nvPr/>
        </p:nvSpPr>
        <p:spPr bwMode="auto">
          <a:xfrm>
            <a:off x="3674431" y="31681913"/>
            <a:ext cx="255851" cy="27933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00" tIns="10800" rIns="10800" bIns="10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17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3099887" y="35225414"/>
            <a:ext cx="509868" cy="183818"/>
          </a:xfrm>
          <a:prstGeom prst="rect">
            <a:avLst/>
          </a:prstGeom>
          <a:noFill/>
        </p:spPr>
        <p:txBody>
          <a:bodyPr wrap="none" lIns="7200" tIns="7200" rIns="7200" bIns="7200" rtlCol="0">
            <a:spAutoFit/>
          </a:bodyPr>
          <a:lstStyle/>
          <a:p>
            <a:pPr algn="ctr"/>
            <a:r>
              <a:rPr lang="en-US" sz="1100" b="0" dirty="0" smtClean="0">
                <a:latin typeface="+mn-lt"/>
              </a:rPr>
              <a:t>SDF MSS</a:t>
            </a:r>
            <a:endParaRPr lang="en-US" sz="1100" b="0" dirty="0">
              <a:latin typeface="+mn-lt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7835200" y="35263507"/>
            <a:ext cx="424909" cy="183818"/>
          </a:xfrm>
          <a:prstGeom prst="rect">
            <a:avLst/>
          </a:prstGeom>
          <a:noFill/>
        </p:spPr>
        <p:txBody>
          <a:bodyPr wrap="none" lIns="7200" tIns="7200" rIns="7200" bIns="7200" rtlCol="0">
            <a:spAutoFit/>
          </a:bodyPr>
          <a:lstStyle/>
          <a:p>
            <a:pPr algn="ctr"/>
            <a:r>
              <a:rPr lang="en-US" sz="1100" b="0" dirty="0" smtClean="0">
                <a:latin typeface="+mn-lt"/>
              </a:rPr>
              <a:t>SDF ISS</a:t>
            </a:r>
            <a:endParaRPr lang="en-US" sz="1100" b="0" dirty="0">
              <a:latin typeface="+mn-lt"/>
            </a:endParaRPr>
          </a:p>
        </p:txBody>
      </p:sp>
      <p:grpSp>
        <p:nvGrpSpPr>
          <p:cNvPr id="285" name="Group 284"/>
          <p:cNvGrpSpPr>
            <a:grpSpLocks noChangeAspect="1"/>
          </p:cNvGrpSpPr>
          <p:nvPr/>
        </p:nvGrpSpPr>
        <p:grpSpPr>
          <a:xfrm>
            <a:off x="17604615" y="16965710"/>
            <a:ext cx="10864895" cy="7301639"/>
            <a:chOff x="17568102" y="17371959"/>
            <a:chExt cx="10249901" cy="6888341"/>
          </a:xfrm>
        </p:grpSpPr>
        <p:sp>
          <p:nvSpPr>
            <p:cNvPr id="223" name="Rectangle 222"/>
            <p:cNvSpPr/>
            <p:nvPr/>
          </p:nvSpPr>
          <p:spPr bwMode="auto">
            <a:xfrm>
              <a:off x="18824639" y="17371959"/>
              <a:ext cx="8922483" cy="9843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sz="4000" dirty="0">
                <a:solidFill>
                  <a:schemeClr val="bg2">
                    <a:lumMod val="95000"/>
                    <a:lumOff val="5000"/>
                  </a:schemeClr>
                </a:solidFill>
                <a:latin typeface="Times New Roman" pitchFamily="-65" charset="0"/>
              </a:endParaRPr>
            </a:p>
          </p:txBody>
        </p:sp>
        <p:sp>
          <p:nvSpPr>
            <p:cNvPr id="224" name="Rectangle 101"/>
            <p:cNvSpPr>
              <a:spLocks noChangeArrowheads="1"/>
            </p:cNvSpPr>
            <p:nvPr/>
          </p:nvSpPr>
          <p:spPr bwMode="auto">
            <a:xfrm>
              <a:off x="18947070" y="18141353"/>
              <a:ext cx="8628218" cy="380171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25590605" y="19014842"/>
              <a:ext cx="1284460" cy="209320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sz="4000" dirty="0">
                <a:solidFill>
                  <a:schemeClr val="bg2">
                    <a:lumMod val="95000"/>
                    <a:lumOff val="5000"/>
                  </a:schemeClr>
                </a:solidFill>
                <a:latin typeface="Times New Roman" pitchFamily="-65" charset="0"/>
              </a:endParaRPr>
            </a:p>
          </p:txBody>
        </p:sp>
        <p:sp>
          <p:nvSpPr>
            <p:cNvPr id="226" name="TextBox 225"/>
            <p:cNvSpPr txBox="1"/>
            <p:nvPr/>
          </p:nvSpPr>
          <p:spPr bwMode="auto">
            <a:xfrm>
              <a:off x="21773740" y="17417217"/>
              <a:ext cx="3319728" cy="37746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Applications and User Terminals</a:t>
              </a:r>
            </a:p>
          </p:txBody>
        </p:sp>
        <p:sp>
          <p:nvSpPr>
            <p:cNvPr id="227" name="TextBox 226"/>
            <p:cNvSpPr txBox="1"/>
            <p:nvPr/>
          </p:nvSpPr>
          <p:spPr bwMode="auto">
            <a:xfrm>
              <a:off x="25650747" y="19075942"/>
              <a:ext cx="1181359" cy="1230009"/>
            </a:xfrm>
            <a:prstGeom prst="rect">
              <a:avLst/>
            </a:prstGeom>
            <a:noFill/>
            <a:ln>
              <a:noFill/>
            </a:ln>
          </p:spPr>
          <p:txBody>
            <a:bodyPr lIns="36000" tIns="36000" rIns="36000" bIns="36000">
              <a:spAutoFit/>
            </a:bodyPr>
            <a:lstStyle/>
            <a:p>
              <a:pPr>
                <a:defRPr/>
              </a:pPr>
              <a:r>
                <a:rPr lang="en-US" sz="1600" b="0" dirty="0">
                  <a:latin typeface="+mn-lt"/>
                </a:rPr>
                <a:t>Composition Layer </a:t>
              </a:r>
              <a:br>
                <a:rPr lang="en-US" sz="1600" b="0" dirty="0">
                  <a:latin typeface="+mn-lt"/>
                </a:rPr>
              </a:br>
              <a:r>
                <a:rPr lang="en-US" sz="1600" b="0" dirty="0">
                  <a:latin typeface="+mn-lt"/>
                </a:rPr>
                <a:t>(Reservation SLA </a:t>
              </a:r>
              <a:r>
                <a:rPr lang="en-US" sz="1600" b="0" dirty="0" err="1">
                  <a:latin typeface="+mn-lt"/>
                </a:rPr>
                <a:t>Negotiatn</a:t>
              </a:r>
              <a:r>
                <a:rPr lang="en-US" sz="1600" b="0" dirty="0">
                  <a:latin typeface="+mn-lt"/>
                </a:rPr>
                <a:t>) </a:t>
              </a: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20800731" y="19039735"/>
              <a:ext cx="4190602" cy="9096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sz="4000" dirty="0">
                <a:solidFill>
                  <a:schemeClr val="bg2">
                    <a:lumMod val="95000"/>
                    <a:lumOff val="5000"/>
                  </a:schemeClr>
                </a:solidFill>
                <a:latin typeface="Times New Roman" pitchFamily="-65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18781681" y="19028419"/>
              <a:ext cx="1439110" cy="30119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sz="4000" dirty="0">
                <a:solidFill>
                  <a:schemeClr val="bg2">
                    <a:lumMod val="95000"/>
                    <a:lumOff val="5000"/>
                  </a:schemeClr>
                </a:solidFill>
                <a:latin typeface="Times New Roman" pitchFamily="-65" charset="0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20794286" y="21533477"/>
              <a:ext cx="6110849" cy="570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sz="4000" dirty="0">
                <a:solidFill>
                  <a:schemeClr val="bg2">
                    <a:lumMod val="95000"/>
                    <a:lumOff val="5000"/>
                  </a:schemeClr>
                </a:solidFill>
                <a:latin typeface="Times New Roman" pitchFamily="-65" charset="0"/>
              </a:endParaRPr>
            </a:p>
          </p:txBody>
        </p:sp>
        <p:sp>
          <p:nvSpPr>
            <p:cNvPr id="231" name="TextBox 230"/>
            <p:cNvSpPr txBox="1"/>
            <p:nvPr/>
          </p:nvSpPr>
          <p:spPr bwMode="auto">
            <a:xfrm>
              <a:off x="21219402" y="21682085"/>
              <a:ext cx="5511395" cy="3193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0" dirty="0">
                  <a:latin typeface="+mn-lt"/>
                </a:rPr>
                <a:t>Logical Abstraction Layer for Component Services and Resources </a:t>
              </a: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25023552" y="23282717"/>
              <a:ext cx="2177997" cy="6132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sz="1600" dirty="0">
                <a:solidFill>
                  <a:schemeClr val="bg2">
                    <a:lumMod val="95000"/>
                    <a:lumOff val="5000"/>
                  </a:schemeClr>
                </a:solidFill>
                <a:latin typeface="Times New Roman" pitchFamily="-65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19286442" y="23282717"/>
              <a:ext cx="1286608" cy="6132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sz="1600" dirty="0">
                <a:solidFill>
                  <a:schemeClr val="bg2">
                    <a:lumMod val="95000"/>
                    <a:lumOff val="5000"/>
                  </a:schemeClr>
                </a:solidFill>
                <a:latin typeface="Times New Roman" pitchFamily="-65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21404297" y="23307610"/>
              <a:ext cx="1230762" cy="6132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sz="1600" dirty="0">
                <a:solidFill>
                  <a:schemeClr val="bg2">
                    <a:lumMod val="95000"/>
                    <a:lumOff val="5000"/>
                  </a:schemeClr>
                </a:solidFill>
                <a:latin typeface="Times New Roman" pitchFamily="-65" charset="0"/>
              </a:endParaRPr>
            </a:p>
          </p:txBody>
        </p:sp>
        <p:sp>
          <p:nvSpPr>
            <p:cNvPr id="235" name="TextBox 234"/>
            <p:cNvSpPr txBox="1"/>
            <p:nvPr/>
          </p:nvSpPr>
          <p:spPr bwMode="auto">
            <a:xfrm>
              <a:off x="18874041" y="19141566"/>
              <a:ext cx="1312708" cy="148081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0" dirty="0">
                  <a:latin typeface="+mn-lt"/>
                </a:rPr>
                <a:t>Control &amp; </a:t>
              </a:r>
              <a:br>
                <a:rPr lang="en-US" sz="1600" b="0" dirty="0">
                  <a:latin typeface="+mn-lt"/>
                </a:rPr>
              </a:br>
              <a:r>
                <a:rPr lang="en-US" sz="1600" b="0" dirty="0">
                  <a:latin typeface="+mn-lt"/>
                </a:rPr>
                <a:t>Management</a:t>
              </a:r>
            </a:p>
            <a:p>
              <a:pPr>
                <a:defRPr/>
              </a:pPr>
              <a:r>
                <a:rPr lang="en-US" sz="1600" b="0" dirty="0">
                  <a:latin typeface="+mn-lt"/>
                </a:rPr>
                <a:t>Plane</a:t>
              </a:r>
            </a:p>
            <a:p>
              <a:pPr>
                <a:defRPr/>
              </a:pPr>
              <a:r>
                <a:rPr lang="en-US" sz="1600" b="0" dirty="0">
                  <a:latin typeface="+mn-lt"/>
                </a:rPr>
                <a:t/>
              </a:r>
              <a:br>
                <a:rPr lang="en-US" sz="1600" b="0" dirty="0">
                  <a:latin typeface="+mn-lt"/>
                </a:rPr>
              </a:br>
              <a:r>
                <a:rPr lang="en-US" sz="1600" b="0" dirty="0">
                  <a:latin typeface="+mn-lt"/>
                </a:rPr>
                <a:t>(Operation, </a:t>
              </a:r>
              <a:br>
                <a:rPr lang="en-US" sz="1600" b="0" dirty="0">
                  <a:latin typeface="+mn-lt"/>
                </a:rPr>
              </a:br>
              <a:r>
                <a:rPr lang="en-US" sz="1600" b="0" dirty="0">
                  <a:latin typeface="+mn-lt"/>
                </a:rPr>
                <a:t>Orchestration)</a:t>
              </a:r>
            </a:p>
          </p:txBody>
        </p:sp>
        <p:sp>
          <p:nvSpPr>
            <p:cNvPr id="236" name="TextBox 235"/>
            <p:cNvSpPr txBox="1"/>
            <p:nvPr/>
          </p:nvSpPr>
          <p:spPr bwMode="auto">
            <a:xfrm>
              <a:off x="21296901" y="19146092"/>
              <a:ext cx="3217593" cy="5516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b="0" dirty="0">
                  <a:latin typeface="+mn-lt"/>
                </a:rPr>
                <a:t>Composable Services Middleware</a:t>
              </a:r>
              <a:br>
                <a:rPr lang="en-US" sz="1600" b="0" dirty="0">
                  <a:latin typeface="+mn-lt"/>
                </a:rPr>
              </a:br>
              <a:r>
                <a:rPr lang="en-US" sz="1600" b="0" dirty="0">
                  <a:latin typeface="+mn-lt"/>
                </a:rPr>
                <a:t>(GEMBus)</a:t>
              </a:r>
            </a:p>
          </p:txBody>
        </p:sp>
        <p:sp>
          <p:nvSpPr>
            <p:cNvPr id="237" name="TextBox 236"/>
            <p:cNvSpPr txBox="1"/>
            <p:nvPr/>
          </p:nvSpPr>
          <p:spPr bwMode="auto">
            <a:xfrm>
              <a:off x="25203978" y="23404915"/>
              <a:ext cx="1982279" cy="31939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0" dirty="0">
                  <a:latin typeface="+mn-lt"/>
                </a:rPr>
                <a:t>Network Infrastructure</a:t>
              </a:r>
            </a:p>
          </p:txBody>
        </p:sp>
        <p:sp>
          <p:nvSpPr>
            <p:cNvPr id="238" name="TextBox 237"/>
            <p:cNvSpPr txBox="1"/>
            <p:nvPr/>
          </p:nvSpPr>
          <p:spPr bwMode="auto">
            <a:xfrm>
              <a:off x="21528877" y="23339291"/>
              <a:ext cx="972509" cy="55167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0" dirty="0">
                  <a:latin typeface="+mn-lt"/>
                </a:rPr>
                <a:t>Compute</a:t>
              </a:r>
            </a:p>
            <a:p>
              <a:pPr>
                <a:defRPr/>
              </a:pPr>
              <a:r>
                <a:rPr lang="en-US" sz="1600" b="0" dirty="0">
                  <a:latin typeface="+mn-lt"/>
                </a:rPr>
                <a:t>Resources</a:t>
              </a:r>
            </a:p>
          </p:txBody>
        </p:sp>
        <p:sp>
          <p:nvSpPr>
            <p:cNvPr id="239" name="TextBox 238"/>
            <p:cNvSpPr txBox="1"/>
            <p:nvPr/>
          </p:nvSpPr>
          <p:spPr bwMode="auto">
            <a:xfrm>
              <a:off x="19419614" y="23323449"/>
              <a:ext cx="972509" cy="55167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0" dirty="0">
                  <a:latin typeface="+mn-lt"/>
                </a:rPr>
                <a:t>Storage</a:t>
              </a:r>
            </a:p>
            <a:p>
              <a:pPr>
                <a:defRPr/>
              </a:pPr>
              <a:r>
                <a:rPr lang="en-US" sz="1600" b="0" dirty="0">
                  <a:latin typeface="+mn-lt"/>
                </a:rPr>
                <a:t>Resources</a:t>
              </a:r>
            </a:p>
          </p:txBody>
        </p:sp>
        <p:cxnSp>
          <p:nvCxnSpPr>
            <p:cNvPr id="240" name="Straight Arrow Connector 24"/>
            <p:cNvCxnSpPr>
              <a:cxnSpLocks noChangeShapeType="1"/>
            </p:cNvCxnSpPr>
            <p:nvPr/>
          </p:nvCxnSpPr>
          <p:spPr bwMode="auto">
            <a:xfrm rot="5400000">
              <a:off x="25494970" y="23119959"/>
              <a:ext cx="382433" cy="6444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41" name="Straight Arrow Connector 25"/>
            <p:cNvCxnSpPr>
              <a:cxnSpLocks noChangeShapeType="1"/>
            </p:cNvCxnSpPr>
            <p:nvPr/>
          </p:nvCxnSpPr>
          <p:spPr bwMode="auto">
            <a:xfrm rot="16200000" flipH="1">
              <a:off x="19458799" y="23109604"/>
              <a:ext cx="359806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42" name="Straight Arrow Connector 27"/>
            <p:cNvCxnSpPr>
              <a:cxnSpLocks noChangeShapeType="1"/>
            </p:cNvCxnSpPr>
            <p:nvPr/>
          </p:nvCxnSpPr>
          <p:spPr bwMode="auto">
            <a:xfrm rot="5400000">
              <a:off x="21521826" y="23104406"/>
              <a:ext cx="362068" cy="17183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43" name="Rectangle 34"/>
            <p:cNvSpPr>
              <a:spLocks noChangeArrowheads="1"/>
            </p:cNvSpPr>
            <p:nvPr/>
          </p:nvSpPr>
          <p:spPr bwMode="auto">
            <a:xfrm>
              <a:off x="18727982" y="22744141"/>
              <a:ext cx="9090021" cy="151615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44" name="TextBox 243"/>
            <p:cNvSpPr txBox="1"/>
            <p:nvPr/>
          </p:nvSpPr>
          <p:spPr bwMode="auto">
            <a:xfrm>
              <a:off x="22768231" y="23898232"/>
              <a:ext cx="2847720" cy="31939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0" dirty="0">
                  <a:latin typeface="+mn-lt"/>
                </a:rPr>
                <a:t>Component Services &amp;  Resources</a:t>
              </a:r>
            </a:p>
          </p:txBody>
        </p:sp>
        <p:cxnSp>
          <p:nvCxnSpPr>
            <p:cNvPr id="245" name="Straight Arrow Connector 54"/>
            <p:cNvCxnSpPr>
              <a:cxnSpLocks noChangeShapeType="1"/>
            </p:cNvCxnSpPr>
            <p:nvPr/>
          </p:nvCxnSpPr>
          <p:spPr bwMode="auto">
            <a:xfrm rot="5400000">
              <a:off x="25379211" y="20526092"/>
              <a:ext cx="4050634" cy="27922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46" name="Rectangle 60"/>
            <p:cNvSpPr>
              <a:spLocks noChangeArrowheads="1"/>
            </p:cNvSpPr>
            <p:nvPr/>
          </p:nvSpPr>
          <p:spPr bwMode="auto">
            <a:xfrm>
              <a:off x="18852562" y="22551793"/>
              <a:ext cx="8750649" cy="375645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47" name="TextBox 246"/>
            <p:cNvSpPr txBox="1"/>
            <p:nvPr/>
          </p:nvSpPr>
          <p:spPr bwMode="auto">
            <a:xfrm>
              <a:off x="20802878" y="22569896"/>
              <a:ext cx="5336972" cy="31939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0" dirty="0">
                  <a:latin typeface="+mn-lt"/>
                </a:rPr>
                <a:t>Proxy (adaptors/containers) - Component Services and Resources </a:t>
              </a:r>
            </a:p>
          </p:txBody>
        </p:sp>
        <p:sp>
          <p:nvSpPr>
            <p:cNvPr id="248" name="Up-Down Arrow 71"/>
            <p:cNvSpPr>
              <a:spLocks noChangeArrowheads="1"/>
            </p:cNvSpPr>
            <p:nvPr/>
          </p:nvSpPr>
          <p:spPr bwMode="auto">
            <a:xfrm>
              <a:off x="26366005" y="22918387"/>
              <a:ext cx="191166" cy="384697"/>
            </a:xfrm>
            <a:prstGeom prst="upDownArrow">
              <a:avLst>
                <a:gd name="adj1" fmla="val 50000"/>
                <a:gd name="adj2" fmla="val 49521"/>
              </a:avLst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49" name="Up-Down Arrow 81"/>
            <p:cNvSpPr>
              <a:spLocks noChangeArrowheads="1"/>
            </p:cNvSpPr>
            <p:nvPr/>
          </p:nvSpPr>
          <p:spPr bwMode="auto">
            <a:xfrm>
              <a:off x="22875627" y="21137465"/>
              <a:ext cx="204052" cy="386961"/>
            </a:xfrm>
            <a:prstGeom prst="upDown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50" name="Up-Down Arrow 83"/>
            <p:cNvSpPr>
              <a:spLocks noChangeArrowheads="1"/>
            </p:cNvSpPr>
            <p:nvPr/>
          </p:nvSpPr>
          <p:spPr bwMode="auto">
            <a:xfrm>
              <a:off x="23898039" y="22112786"/>
              <a:ext cx="189017" cy="386959"/>
            </a:xfrm>
            <a:prstGeom prst="upDownArrow">
              <a:avLst>
                <a:gd name="adj1" fmla="val 50000"/>
                <a:gd name="adj2" fmla="val 50379"/>
              </a:avLst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51" name="Up-Down Arrow 84"/>
            <p:cNvSpPr>
              <a:spLocks noChangeArrowheads="1"/>
            </p:cNvSpPr>
            <p:nvPr/>
          </p:nvSpPr>
          <p:spPr bwMode="auto">
            <a:xfrm>
              <a:off x="22632911" y="18505685"/>
              <a:ext cx="216941" cy="515947"/>
            </a:xfrm>
            <a:prstGeom prst="upDownArrow">
              <a:avLst>
                <a:gd name="adj1" fmla="val 50000"/>
                <a:gd name="adj2" fmla="val 49945"/>
              </a:avLst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52" name="Up-Down Arrow 85"/>
            <p:cNvSpPr>
              <a:spLocks noChangeArrowheads="1"/>
            </p:cNvSpPr>
            <p:nvPr/>
          </p:nvSpPr>
          <p:spPr bwMode="auto">
            <a:xfrm>
              <a:off x="26142621" y="18530576"/>
              <a:ext cx="219088" cy="502369"/>
            </a:xfrm>
            <a:prstGeom prst="upDownArrow">
              <a:avLst>
                <a:gd name="adj1" fmla="val 50000"/>
                <a:gd name="adj2" fmla="val 50210"/>
              </a:avLst>
            </a:prstGeom>
            <a:solidFill>
              <a:schemeClr val="bg1"/>
            </a:solidFill>
            <a:ln w="12700" algn="ctr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53" name="Up-Down Arrow 86"/>
            <p:cNvSpPr>
              <a:spLocks noChangeArrowheads="1"/>
            </p:cNvSpPr>
            <p:nvPr/>
          </p:nvSpPr>
          <p:spPr bwMode="auto">
            <a:xfrm>
              <a:off x="19419614" y="18498895"/>
              <a:ext cx="204054" cy="529524"/>
            </a:xfrm>
            <a:prstGeom prst="upDownArrow">
              <a:avLst>
                <a:gd name="adj1" fmla="val 50000"/>
                <a:gd name="adj2" fmla="val 49924"/>
              </a:avLst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54" name="Left-Right Arrow 91"/>
            <p:cNvSpPr>
              <a:spLocks noChangeArrowheads="1"/>
            </p:cNvSpPr>
            <p:nvPr/>
          </p:nvSpPr>
          <p:spPr bwMode="auto">
            <a:xfrm>
              <a:off x="20257305" y="19399539"/>
              <a:ext cx="543426" cy="212715"/>
            </a:xfrm>
            <a:prstGeom prst="leftRightArrow">
              <a:avLst>
                <a:gd name="adj1" fmla="val 50000"/>
                <a:gd name="adj2" fmla="val 50465"/>
              </a:avLst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55" name="Up-Down Arrow 92"/>
            <p:cNvSpPr>
              <a:spLocks noChangeArrowheads="1"/>
            </p:cNvSpPr>
            <p:nvPr/>
          </p:nvSpPr>
          <p:spPr bwMode="auto">
            <a:xfrm>
              <a:off x="22226953" y="22931964"/>
              <a:ext cx="191165" cy="384697"/>
            </a:xfrm>
            <a:prstGeom prst="upDownArrow">
              <a:avLst>
                <a:gd name="adj1" fmla="val 50000"/>
                <a:gd name="adj2" fmla="val 49522"/>
              </a:avLst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56" name="Up-Down Arrow 93"/>
            <p:cNvSpPr>
              <a:spLocks noChangeArrowheads="1"/>
            </p:cNvSpPr>
            <p:nvPr/>
          </p:nvSpPr>
          <p:spPr bwMode="auto">
            <a:xfrm>
              <a:off x="20087619" y="22902546"/>
              <a:ext cx="189017" cy="386961"/>
            </a:xfrm>
            <a:prstGeom prst="upDownArrow">
              <a:avLst>
                <a:gd name="adj1" fmla="val 50000"/>
                <a:gd name="adj2" fmla="val 50379"/>
              </a:avLst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57" name="TextBox 256"/>
            <p:cNvSpPr txBox="1"/>
            <p:nvPr/>
          </p:nvSpPr>
          <p:spPr bwMode="auto">
            <a:xfrm>
              <a:off x="20014590" y="18168508"/>
              <a:ext cx="6202291" cy="31939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0" dirty="0">
                  <a:latin typeface="+mn-lt"/>
                </a:rPr>
                <a:t>Proxy (adaptors/containers) – Composed/</a:t>
              </a:r>
              <a:r>
                <a:rPr lang="en-US" sz="1600" b="0" dirty="0" err="1">
                  <a:latin typeface="+mn-lt"/>
                </a:rPr>
                <a:t>Virtualised</a:t>
              </a:r>
              <a:r>
                <a:rPr lang="en-US" sz="1600" b="0" dirty="0">
                  <a:latin typeface="+mn-lt"/>
                </a:rPr>
                <a:t> Services and Resources </a:t>
              </a:r>
            </a:p>
          </p:txBody>
        </p:sp>
        <p:sp>
          <p:nvSpPr>
            <p:cNvPr id="258" name="Up-Down Arrow 86"/>
            <p:cNvSpPr>
              <a:spLocks noChangeArrowheads="1"/>
            </p:cNvSpPr>
            <p:nvPr/>
          </p:nvSpPr>
          <p:spPr bwMode="auto">
            <a:xfrm>
              <a:off x="19361621" y="22017743"/>
              <a:ext cx="204052" cy="529524"/>
            </a:xfrm>
            <a:prstGeom prst="upDownArrow">
              <a:avLst>
                <a:gd name="adj1" fmla="val 50000"/>
                <a:gd name="adj2" fmla="val 49925"/>
              </a:avLst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21253942" y="20309234"/>
              <a:ext cx="593042" cy="47851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36000" tIns="72000" rIns="36000" bIns="3600">
              <a:spAutoFit/>
            </a:bodyPr>
            <a:lstStyle/>
            <a:p>
              <a:pPr>
                <a:defRPr/>
              </a:pPr>
              <a:r>
                <a:rPr lang="en-US" sz="1400" b="0" dirty="0">
                  <a:latin typeface="+mn-lt"/>
                </a:rPr>
                <a:t>MD SLC</a:t>
              </a:r>
            </a:p>
            <a:p>
              <a:pPr>
                <a:defRPr/>
              </a:pPr>
              <a:endParaRPr lang="en-US" sz="1400" b="0" dirty="0">
                <a:latin typeface="+mn-lt"/>
              </a:endParaRPr>
            </a:p>
          </p:txBody>
        </p:sp>
        <p:sp>
          <p:nvSpPr>
            <p:cNvPr id="260" name="TextBox 259"/>
            <p:cNvSpPr txBox="1"/>
            <p:nvPr/>
          </p:nvSpPr>
          <p:spPr>
            <a:xfrm>
              <a:off x="22132445" y="20325076"/>
              <a:ext cx="621109" cy="47851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36000" tIns="72000" rIns="36000" bIns="3600">
              <a:spAutoFit/>
            </a:bodyPr>
            <a:lstStyle/>
            <a:p>
              <a:pPr>
                <a:defRPr/>
              </a:pPr>
              <a:r>
                <a:rPr lang="en-US" sz="1400" b="0" dirty="0">
                  <a:latin typeface="+mn-lt"/>
                </a:rPr>
                <a:t>Registry</a:t>
              </a:r>
            </a:p>
            <a:p>
              <a:pPr>
                <a:defRPr/>
              </a:pPr>
              <a:endParaRPr lang="en-US" sz="1400" b="0" dirty="0">
                <a:latin typeface="+mn-lt"/>
              </a:endParaRPr>
            </a:p>
          </p:txBody>
        </p:sp>
        <p:sp>
          <p:nvSpPr>
            <p:cNvPr id="261" name="TextBox 260"/>
            <p:cNvSpPr txBox="1"/>
            <p:nvPr/>
          </p:nvSpPr>
          <p:spPr>
            <a:xfrm>
              <a:off x="23000207" y="20325076"/>
              <a:ext cx="599454" cy="47851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36000" tIns="72000" rIns="36000" bIns="3600">
              <a:spAutoFit/>
            </a:bodyPr>
            <a:lstStyle/>
            <a:p>
              <a:pPr>
                <a:defRPr/>
              </a:pPr>
              <a:r>
                <a:rPr lang="en-US" sz="1400" b="0" dirty="0">
                  <a:latin typeface="+mn-lt"/>
                </a:rPr>
                <a:t>Logging</a:t>
              </a:r>
            </a:p>
            <a:p>
              <a:pPr>
                <a:defRPr/>
              </a:pPr>
              <a:endParaRPr lang="en-US" sz="1400" b="0" dirty="0">
                <a:latin typeface="+mn-lt"/>
              </a:endParaRPr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23865820" y="20325076"/>
              <a:ext cx="623591" cy="47851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36000" tIns="72000" rIns="36000" bIns="3600">
              <a:spAutoFit/>
            </a:bodyPr>
            <a:lstStyle/>
            <a:p>
              <a:pPr>
                <a:defRPr/>
              </a:pPr>
              <a:r>
                <a:rPr lang="en-US" sz="1400" b="0" dirty="0">
                  <a:latin typeface="+mn-lt"/>
                </a:rPr>
                <a:t>Security</a:t>
              </a:r>
            </a:p>
            <a:p>
              <a:pPr>
                <a:defRPr/>
              </a:pPr>
              <a:endParaRPr lang="en-US" sz="1400" b="0" dirty="0">
                <a:latin typeface="+mn-lt"/>
              </a:endParaRPr>
            </a:p>
          </p:txBody>
        </p:sp>
        <p:sp>
          <p:nvSpPr>
            <p:cNvPr id="263" name="Rectangle 34"/>
            <p:cNvSpPr>
              <a:spLocks noChangeArrowheads="1"/>
            </p:cNvSpPr>
            <p:nvPr/>
          </p:nvSpPr>
          <p:spPr bwMode="auto">
            <a:xfrm>
              <a:off x="20798582" y="19028419"/>
              <a:ext cx="4192751" cy="209320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4000"/>
            </a:p>
          </p:txBody>
        </p:sp>
        <p:cxnSp>
          <p:nvCxnSpPr>
            <p:cNvPr id="264" name="Straight Arrow Connector 57"/>
            <p:cNvCxnSpPr>
              <a:cxnSpLocks noChangeShapeType="1"/>
              <a:endCxn id="259" idx="0"/>
            </p:cNvCxnSpPr>
            <p:nvPr/>
          </p:nvCxnSpPr>
          <p:spPr bwMode="auto">
            <a:xfrm rot="16200000" flipH="1">
              <a:off x="21376816" y="20135586"/>
              <a:ext cx="344851" cy="244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65" name="Straight Arrow Connector 62"/>
            <p:cNvCxnSpPr>
              <a:cxnSpLocks noChangeShapeType="1"/>
            </p:cNvCxnSpPr>
            <p:nvPr/>
          </p:nvCxnSpPr>
          <p:spPr bwMode="auto">
            <a:xfrm rot="5400000">
              <a:off x="22295003" y="20114699"/>
              <a:ext cx="407326" cy="45106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66" name="Straight Arrow Connector 63"/>
            <p:cNvCxnSpPr>
              <a:cxnSpLocks noChangeShapeType="1"/>
            </p:cNvCxnSpPr>
            <p:nvPr/>
          </p:nvCxnSpPr>
          <p:spPr bwMode="auto">
            <a:xfrm rot="5400000">
              <a:off x="23138063" y="20115773"/>
              <a:ext cx="407326" cy="42959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67" name="Straight Arrow Connector 64"/>
            <p:cNvCxnSpPr>
              <a:cxnSpLocks noChangeShapeType="1"/>
            </p:cNvCxnSpPr>
            <p:nvPr/>
          </p:nvCxnSpPr>
          <p:spPr bwMode="auto">
            <a:xfrm rot="5400000">
              <a:off x="23980050" y="20115773"/>
              <a:ext cx="407326" cy="42959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68" name="Rectangle 65"/>
            <p:cNvSpPr>
              <a:spLocks noChangeArrowheads="1"/>
            </p:cNvSpPr>
            <p:nvPr/>
          </p:nvSpPr>
          <p:spPr bwMode="auto">
            <a:xfrm>
              <a:off x="21193800" y="20309234"/>
              <a:ext cx="728147" cy="63361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1500"/>
            </a:p>
          </p:txBody>
        </p:sp>
        <p:sp>
          <p:nvSpPr>
            <p:cNvPr id="269" name="Rectangle 69"/>
            <p:cNvSpPr>
              <a:spLocks noChangeArrowheads="1"/>
            </p:cNvSpPr>
            <p:nvPr/>
          </p:nvSpPr>
          <p:spPr bwMode="auto">
            <a:xfrm>
              <a:off x="22121704" y="20325076"/>
              <a:ext cx="728147" cy="63135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1500"/>
            </a:p>
          </p:txBody>
        </p:sp>
        <p:sp>
          <p:nvSpPr>
            <p:cNvPr id="270" name="Rectangle 70"/>
            <p:cNvSpPr>
              <a:spLocks noChangeArrowheads="1"/>
            </p:cNvSpPr>
            <p:nvPr/>
          </p:nvSpPr>
          <p:spPr bwMode="auto">
            <a:xfrm>
              <a:off x="22978727" y="20340915"/>
              <a:ext cx="728146" cy="63135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1500"/>
            </a:p>
          </p:txBody>
        </p:sp>
        <p:sp>
          <p:nvSpPr>
            <p:cNvPr id="271" name="Rectangle 71"/>
            <p:cNvSpPr>
              <a:spLocks noChangeArrowheads="1"/>
            </p:cNvSpPr>
            <p:nvPr/>
          </p:nvSpPr>
          <p:spPr bwMode="auto">
            <a:xfrm>
              <a:off x="23848636" y="20325076"/>
              <a:ext cx="728147" cy="63135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1500"/>
            </a:p>
          </p:txBody>
        </p:sp>
        <p:sp>
          <p:nvSpPr>
            <p:cNvPr id="272" name="Up-Down Arrow 81"/>
            <p:cNvSpPr>
              <a:spLocks noChangeArrowheads="1"/>
            </p:cNvSpPr>
            <p:nvPr/>
          </p:nvSpPr>
          <p:spPr bwMode="auto">
            <a:xfrm>
              <a:off x="26131882" y="21108047"/>
              <a:ext cx="201905" cy="386959"/>
            </a:xfrm>
            <a:prstGeom prst="upDownArrow">
              <a:avLst>
                <a:gd name="adj1" fmla="val 50000"/>
                <a:gd name="adj2" fmla="val 50532"/>
              </a:avLst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7568102" y="17537153"/>
              <a:ext cx="822656" cy="7422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sz="1600" dirty="0">
                <a:solidFill>
                  <a:schemeClr val="bg2">
                    <a:lumMod val="95000"/>
                    <a:lumOff val="5000"/>
                  </a:schemeClr>
                </a:solidFill>
                <a:latin typeface="Times New Roman" pitchFamily="-65" charset="0"/>
              </a:endParaRPr>
            </a:p>
          </p:txBody>
        </p:sp>
        <p:sp>
          <p:nvSpPr>
            <p:cNvPr id="274" name="TextBox 273"/>
            <p:cNvSpPr txBox="1"/>
            <p:nvPr/>
          </p:nvSpPr>
          <p:spPr bwMode="auto">
            <a:xfrm>
              <a:off x="17604617" y="17623144"/>
              <a:ext cx="715259" cy="5516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b="0" dirty="0">
                  <a:latin typeface="+mn-lt"/>
                </a:rPr>
                <a:t>User Client</a:t>
              </a:r>
            </a:p>
          </p:txBody>
        </p:sp>
        <p:sp>
          <p:nvSpPr>
            <p:cNvPr id="275" name="Left-Right Arrow 91"/>
            <p:cNvSpPr>
              <a:spLocks noChangeArrowheads="1"/>
            </p:cNvSpPr>
            <p:nvPr/>
          </p:nvSpPr>
          <p:spPr bwMode="auto">
            <a:xfrm>
              <a:off x="25025700" y="19367858"/>
              <a:ext cx="543426" cy="214979"/>
            </a:xfrm>
            <a:prstGeom prst="leftRightArrow">
              <a:avLst>
                <a:gd name="adj1" fmla="val 50000"/>
                <a:gd name="adj2" fmla="val 49934"/>
              </a:avLst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76" name="Left-Right Arrow 91"/>
            <p:cNvSpPr>
              <a:spLocks noChangeArrowheads="1"/>
            </p:cNvSpPr>
            <p:nvPr/>
          </p:nvSpPr>
          <p:spPr bwMode="auto">
            <a:xfrm>
              <a:off x="20244417" y="21714511"/>
              <a:ext cx="541277" cy="214977"/>
            </a:xfrm>
            <a:prstGeom prst="leftRightArrow">
              <a:avLst>
                <a:gd name="adj1" fmla="val 50000"/>
                <a:gd name="adj2" fmla="val 49737"/>
              </a:avLst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4000"/>
            </a:p>
          </p:txBody>
        </p:sp>
        <p:cxnSp>
          <p:nvCxnSpPr>
            <p:cNvPr id="277" name="Straight Arrow Connector 79"/>
            <p:cNvCxnSpPr>
              <a:cxnSpLocks noChangeShapeType="1"/>
              <a:stCxn id="273" idx="3"/>
              <a:endCxn id="223" idx="1"/>
            </p:cNvCxnSpPr>
            <p:nvPr/>
          </p:nvCxnSpPr>
          <p:spPr bwMode="auto">
            <a:xfrm flipV="1">
              <a:off x="18390758" y="17863014"/>
              <a:ext cx="433881" cy="4525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</p:grpSp>
      <p:grpSp>
        <p:nvGrpSpPr>
          <p:cNvPr id="284" name="Group 283"/>
          <p:cNvGrpSpPr/>
          <p:nvPr/>
        </p:nvGrpSpPr>
        <p:grpSpPr>
          <a:xfrm>
            <a:off x="17604615" y="27486060"/>
            <a:ext cx="11538108" cy="7588633"/>
            <a:chOff x="17458562" y="26219569"/>
            <a:chExt cx="11538108" cy="7588633"/>
          </a:xfrm>
        </p:grpSpPr>
        <p:sp>
          <p:nvSpPr>
            <p:cNvPr id="4" name="Rectangle 3"/>
            <p:cNvSpPr/>
            <p:nvPr/>
          </p:nvSpPr>
          <p:spPr bwMode="auto">
            <a:xfrm>
              <a:off x="17797354" y="30298623"/>
              <a:ext cx="8048094" cy="61030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800" dirty="0" smtClean="0">
                  <a:latin typeface="Times New Roman" pitchFamily="-65" charset="0"/>
                </a:rPr>
                <a:t> </a:t>
              </a:r>
              <a:endParaRPr lang="en-US" sz="1800" dirty="0">
                <a:latin typeface="Times New Roman" pitchFamily="-65" charset="0"/>
              </a:endParaRPr>
            </a:p>
          </p:txBody>
        </p: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17842369" y="27013257"/>
              <a:ext cx="1381229" cy="3305327"/>
              <a:chOff x="523982" y="1602768"/>
              <a:chExt cx="924674" cy="1839075"/>
            </a:xfrm>
          </p:grpSpPr>
          <p:sp>
            <p:nvSpPr>
              <p:cNvPr id="47" name="Rectangle 46"/>
              <p:cNvSpPr/>
              <p:nvPr/>
            </p:nvSpPr>
            <p:spPr bwMode="auto">
              <a:xfrm>
                <a:off x="523982" y="1602768"/>
                <a:ext cx="924674" cy="1253554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 sz="1800">
                  <a:latin typeface="Times New Roman" pitchFamily="-65" charset="0"/>
                </a:endParaRPr>
              </a:p>
            </p:txBody>
          </p:sp>
          <p:sp>
            <p:nvSpPr>
              <p:cNvPr id="48" name="Up-Down Arrow 8"/>
              <p:cNvSpPr/>
              <p:nvPr/>
            </p:nvSpPr>
            <p:spPr bwMode="auto">
              <a:xfrm>
                <a:off x="822162" y="2865842"/>
                <a:ext cx="348934" cy="576001"/>
              </a:xfrm>
              <a:prstGeom prst="upDownArrow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 sz="1800">
                  <a:latin typeface="Times New Roman" pitchFamily="-65" charset="0"/>
                </a:endParaRPr>
              </a:p>
            </p:txBody>
          </p:sp>
        </p:grp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19787462" y="26993297"/>
              <a:ext cx="1378861" cy="3302476"/>
              <a:chOff x="523982" y="1602768"/>
              <a:chExt cx="924674" cy="1839075"/>
            </a:xfrm>
          </p:grpSpPr>
          <p:sp>
            <p:nvSpPr>
              <p:cNvPr id="45" name="Rectangle 44"/>
              <p:cNvSpPr/>
              <p:nvPr/>
            </p:nvSpPr>
            <p:spPr bwMode="auto">
              <a:xfrm>
                <a:off x="523982" y="1602768"/>
                <a:ext cx="924674" cy="1253048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 sz="1800">
                  <a:latin typeface="Times New Roman" pitchFamily="-65" charset="0"/>
                </a:endParaRPr>
              </a:p>
            </p:txBody>
          </p:sp>
          <p:sp>
            <p:nvSpPr>
              <p:cNvPr id="46" name="Up-Down Arrow 45"/>
              <p:cNvSpPr/>
              <p:nvPr/>
            </p:nvSpPr>
            <p:spPr bwMode="auto">
              <a:xfrm>
                <a:off x="822674" y="2866934"/>
                <a:ext cx="347945" cy="574909"/>
              </a:xfrm>
              <a:prstGeom prst="upDownArrow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 sz="1800">
                  <a:latin typeface="Times New Roman" pitchFamily="-65" charset="0"/>
                </a:endParaRPr>
              </a:p>
            </p:txBody>
          </p:sp>
        </p:grpSp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21824953" y="27007554"/>
              <a:ext cx="1378861" cy="3305327"/>
              <a:chOff x="523982" y="1602768"/>
              <a:chExt cx="924674" cy="1839075"/>
            </a:xfrm>
          </p:grpSpPr>
          <p:sp>
            <p:nvSpPr>
              <p:cNvPr id="43" name="Rectangle 42"/>
              <p:cNvSpPr/>
              <p:nvPr/>
            </p:nvSpPr>
            <p:spPr bwMode="auto">
              <a:xfrm>
                <a:off x="523982" y="1602768"/>
                <a:ext cx="924674" cy="1253554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 sz="1800">
                  <a:latin typeface="Times New Roman" pitchFamily="-65" charset="0"/>
                </a:endParaRPr>
              </a:p>
            </p:txBody>
          </p:sp>
          <p:sp>
            <p:nvSpPr>
              <p:cNvPr id="44" name="Up-Down Arrow 43"/>
              <p:cNvSpPr/>
              <p:nvPr/>
            </p:nvSpPr>
            <p:spPr bwMode="auto">
              <a:xfrm>
                <a:off x="822674" y="2865842"/>
                <a:ext cx="347945" cy="576001"/>
              </a:xfrm>
              <a:prstGeom prst="upDownArrow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 sz="1800">
                  <a:latin typeface="Times New Roman" pitchFamily="-65" charset="0"/>
                </a:endParaRPr>
              </a:p>
            </p:txBody>
          </p:sp>
        </p:grpSp>
        <p:sp>
          <p:nvSpPr>
            <p:cNvPr id="8" name="Rectangle 7"/>
            <p:cNvSpPr/>
            <p:nvPr/>
          </p:nvSpPr>
          <p:spPr bwMode="auto">
            <a:xfrm>
              <a:off x="17791793" y="31952714"/>
              <a:ext cx="1649771" cy="1188117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>
                <a:latin typeface="Times New Roman" pitchFamily="-65" charset="0"/>
              </a:endParaRPr>
            </a:p>
          </p:txBody>
        </p:sp>
        <p:sp>
          <p:nvSpPr>
            <p:cNvPr id="9" name="Up-Down Arrow 8"/>
            <p:cNvSpPr/>
            <p:nvPr/>
          </p:nvSpPr>
          <p:spPr bwMode="auto">
            <a:xfrm>
              <a:off x="18398301" y="30900370"/>
              <a:ext cx="521219" cy="1032380"/>
            </a:xfrm>
            <a:prstGeom prst="upDown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>
                <a:latin typeface="Times New Roman" pitchFamily="-65" charset="0"/>
              </a:endParaRPr>
            </a:p>
          </p:txBody>
        </p:sp>
        <p:grpSp>
          <p:nvGrpSpPr>
            <p:cNvPr id="10" name="Group 19"/>
            <p:cNvGrpSpPr>
              <a:grpSpLocks/>
            </p:cNvGrpSpPr>
            <p:nvPr/>
          </p:nvGrpSpPr>
          <p:grpSpPr bwMode="auto">
            <a:xfrm>
              <a:off x="24409726" y="26984741"/>
              <a:ext cx="1381229" cy="3302476"/>
              <a:chOff x="523982" y="1602768"/>
              <a:chExt cx="924674" cy="1839075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523982" y="1602768"/>
                <a:ext cx="924674" cy="1253049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 sz="1800">
                  <a:latin typeface="Times New Roman" pitchFamily="-65" charset="0"/>
                </a:endParaRPr>
              </a:p>
            </p:txBody>
          </p:sp>
          <p:sp>
            <p:nvSpPr>
              <p:cNvPr id="42" name="Up-Down Arrow 41"/>
              <p:cNvSpPr/>
              <p:nvPr/>
            </p:nvSpPr>
            <p:spPr bwMode="auto">
              <a:xfrm>
                <a:off x="822162" y="2866934"/>
                <a:ext cx="348934" cy="574909"/>
              </a:xfrm>
              <a:prstGeom prst="upDownArrow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 sz="1800">
                  <a:latin typeface="Times New Roman" pitchFamily="-65" charset="0"/>
                </a:endParaRPr>
              </a:p>
            </p:txBody>
          </p:sp>
        </p:grpSp>
        <p:sp>
          <p:nvSpPr>
            <p:cNvPr id="11" name="Rectangle 10"/>
            <p:cNvSpPr/>
            <p:nvPr/>
          </p:nvSpPr>
          <p:spPr bwMode="auto">
            <a:xfrm>
              <a:off x="19852564" y="31984084"/>
              <a:ext cx="1665634" cy="118055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>
                <a:latin typeface="Times New Roman" pitchFamily="-65" charset="0"/>
              </a:endParaRPr>
            </a:p>
          </p:txBody>
        </p:sp>
        <p:sp>
          <p:nvSpPr>
            <p:cNvPr id="12" name="Up-Down Arrow 11"/>
            <p:cNvSpPr/>
            <p:nvPr/>
          </p:nvSpPr>
          <p:spPr bwMode="auto">
            <a:xfrm>
              <a:off x="20357815" y="30910786"/>
              <a:ext cx="523587" cy="1032380"/>
            </a:xfrm>
            <a:prstGeom prst="upDown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>
                <a:latin typeface="Times New Roman" pitchFamily="-65" charset="0"/>
              </a:endParaRPr>
            </a:p>
          </p:txBody>
        </p:sp>
        <p:sp>
          <p:nvSpPr>
            <p:cNvPr id="13" name="Up-Down Arrow 12"/>
            <p:cNvSpPr/>
            <p:nvPr/>
          </p:nvSpPr>
          <p:spPr bwMode="auto">
            <a:xfrm>
              <a:off x="24456387" y="30928889"/>
              <a:ext cx="521219" cy="1035232"/>
            </a:xfrm>
            <a:prstGeom prst="upDown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>
                <a:latin typeface="Times New Roman" pitchFamily="-65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630273" y="33346537"/>
              <a:ext cx="505786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C00000"/>
                  </a:solidFill>
                  <a:latin typeface="+mn-lt"/>
                </a:rPr>
                <a:t>GEMBus Infrastructure Services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455983" y="26219569"/>
              <a:ext cx="4584357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70C0"/>
                  </a:solidFill>
                  <a:latin typeface="+mn-lt"/>
                </a:rPr>
                <a:t>GEMBus Component Services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858538" y="27115926"/>
              <a:ext cx="1231972" cy="9233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00" b="0" dirty="0">
                  <a:latin typeface="+mn-lt"/>
                </a:rPr>
                <a:t>Service 2</a:t>
              </a:r>
            </a:p>
            <a:p>
              <a:pPr algn="ctr">
                <a:defRPr/>
              </a:pPr>
              <a:r>
                <a:rPr lang="en-US" sz="1800" b="0" dirty="0">
                  <a:latin typeface="+mn-lt"/>
                </a:rPr>
                <a:t>(</a:t>
              </a:r>
              <a:r>
                <a:rPr lang="en-US" sz="1800" b="0" dirty="0" err="1">
                  <a:latin typeface="+mn-lt"/>
                </a:rPr>
                <a:t>CSrvID</a:t>
              </a:r>
              <a:r>
                <a:rPr lang="en-US" sz="1800" b="0" dirty="0">
                  <a:latin typeface="+mn-lt"/>
                </a:rPr>
                <a:t>, </a:t>
              </a:r>
              <a:r>
                <a:rPr lang="en-US" sz="1800" b="0" dirty="0" err="1">
                  <a:latin typeface="+mn-lt"/>
                </a:rPr>
                <a:t>SesID</a:t>
              </a:r>
              <a:r>
                <a:rPr lang="en-US" sz="1800" b="0" dirty="0">
                  <a:latin typeface="+mn-lt"/>
                </a:rPr>
                <a:t>)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891297" y="32081048"/>
              <a:ext cx="1231972" cy="646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00" b="0" dirty="0">
                  <a:latin typeface="+mn-lt"/>
                </a:rPr>
                <a:t>GEMBus Registry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899947" y="32081048"/>
              <a:ext cx="1611040" cy="572464"/>
            </a:xfrm>
            <a:prstGeom prst="rect">
              <a:avLst/>
            </a:prstGeom>
            <a:noFill/>
          </p:spPr>
          <p:txBody>
            <a:bodyPr lIns="9144" tIns="9144" rIns="9144" bIns="9144">
              <a:spAutoFit/>
            </a:bodyPr>
            <a:lstStyle/>
            <a:p>
              <a:pPr algn="ctr">
                <a:defRPr/>
              </a:pPr>
              <a:r>
                <a:rPr lang="en-US" sz="1800" b="0" dirty="0">
                  <a:latin typeface="+mn-lt"/>
                </a:rPr>
                <a:t>Composition &amp; Orchestration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989763" y="32030580"/>
              <a:ext cx="1611040" cy="295466"/>
            </a:xfrm>
            <a:prstGeom prst="rect">
              <a:avLst/>
            </a:prstGeom>
            <a:noFill/>
          </p:spPr>
          <p:txBody>
            <a:bodyPr lIns="9144" tIns="9144" rIns="9144" bIns="9144">
              <a:spAutoFit/>
            </a:bodyPr>
            <a:lstStyle/>
            <a:p>
              <a:pPr algn="ctr">
                <a:defRPr/>
              </a:pPr>
              <a:r>
                <a:rPr lang="en-US" sz="1800" b="0" dirty="0">
                  <a:latin typeface="+mn-lt"/>
                </a:rPr>
                <a:t>Logging Service</a:t>
              </a:r>
            </a:p>
          </p:txBody>
        </p:sp>
        <p:sp>
          <p:nvSpPr>
            <p:cNvPr id="20" name="TextBox 19"/>
            <p:cNvSpPr txBox="1">
              <a:spLocks noChangeAspect="1"/>
            </p:cNvSpPr>
            <p:nvPr/>
          </p:nvSpPr>
          <p:spPr>
            <a:xfrm>
              <a:off x="17908706" y="27113076"/>
              <a:ext cx="1195013" cy="9233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00" b="0" dirty="0">
                  <a:latin typeface="+mn-lt"/>
                </a:rPr>
                <a:t>Service 1</a:t>
              </a:r>
            </a:p>
            <a:p>
              <a:pPr algn="ctr">
                <a:defRPr/>
              </a:pPr>
              <a:r>
                <a:rPr lang="en-US" sz="1800" b="0" dirty="0">
                  <a:latin typeface="+mn-lt"/>
                </a:rPr>
                <a:t>(</a:t>
              </a:r>
              <a:r>
                <a:rPr lang="en-US" sz="1800" b="0" dirty="0" err="1">
                  <a:latin typeface="+mn-lt"/>
                </a:rPr>
                <a:t>CSrvID</a:t>
              </a:r>
              <a:r>
                <a:rPr lang="en-US" sz="1800" b="0" dirty="0">
                  <a:latin typeface="+mn-lt"/>
                </a:rPr>
                <a:t>, </a:t>
              </a:r>
              <a:r>
                <a:rPr lang="en-US" sz="1800" b="0" dirty="0" err="1">
                  <a:latin typeface="+mn-lt"/>
                </a:rPr>
                <a:t>SesID</a:t>
              </a:r>
              <a:r>
                <a:rPr lang="en-US" sz="1800" b="0" dirty="0">
                  <a:latin typeface="+mn-lt"/>
                </a:rPr>
                <a:t>)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879445" y="27113076"/>
              <a:ext cx="1231972" cy="9233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00" b="0" dirty="0">
                  <a:latin typeface="+mn-lt"/>
                </a:rPr>
                <a:t>Service 3</a:t>
              </a:r>
            </a:p>
            <a:p>
              <a:pPr algn="ctr">
                <a:defRPr/>
              </a:pPr>
              <a:r>
                <a:rPr lang="en-US" sz="1800" b="0" dirty="0">
                  <a:latin typeface="+mn-lt"/>
                </a:rPr>
                <a:t>(</a:t>
              </a:r>
              <a:r>
                <a:rPr lang="en-US" sz="1800" b="0" dirty="0" err="1">
                  <a:latin typeface="+mn-lt"/>
                </a:rPr>
                <a:t>CSrvID</a:t>
              </a:r>
              <a:r>
                <a:rPr lang="en-US" sz="1800" b="0" dirty="0">
                  <a:latin typeface="+mn-lt"/>
                </a:rPr>
                <a:t>, </a:t>
              </a:r>
              <a:r>
                <a:rPr lang="en-US" sz="1800" b="0" dirty="0" err="1">
                  <a:latin typeface="+mn-lt"/>
                </a:rPr>
                <a:t>SesID</a:t>
              </a:r>
              <a:r>
                <a:rPr lang="en-US" sz="1800" b="0" dirty="0">
                  <a:latin typeface="+mn-lt"/>
                </a:rPr>
                <a:t>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4471324" y="27076000"/>
              <a:ext cx="1231972" cy="12003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00" b="0" dirty="0">
                  <a:latin typeface="+mn-lt"/>
                </a:rPr>
                <a:t>Service 4</a:t>
              </a:r>
            </a:p>
            <a:p>
              <a:pPr algn="ctr">
                <a:defRPr/>
              </a:pPr>
              <a:r>
                <a:rPr lang="en-US" sz="1800" b="0" dirty="0">
                  <a:latin typeface="+mn-lt"/>
                </a:rPr>
                <a:t>(</a:t>
              </a:r>
              <a:r>
                <a:rPr lang="en-US" sz="1800" b="0" dirty="0" err="1">
                  <a:latin typeface="+mn-lt"/>
                </a:rPr>
                <a:t>CSrvID</a:t>
              </a:r>
              <a:r>
                <a:rPr lang="en-US" sz="1800" b="0" dirty="0">
                  <a:latin typeface="+mn-lt"/>
                </a:rPr>
                <a:t>, </a:t>
              </a:r>
              <a:r>
                <a:rPr lang="en-US" sz="1800" b="0" dirty="0" err="1">
                  <a:latin typeface="+mn-lt"/>
                </a:rPr>
                <a:t>SesID</a:t>
              </a:r>
              <a:r>
                <a:rPr lang="en-US" sz="1800" b="0" dirty="0">
                  <a:latin typeface="+mn-lt"/>
                </a:rPr>
                <a:t>)</a:t>
              </a:r>
            </a:p>
            <a:p>
              <a:pPr algn="ctr">
                <a:defRPr/>
              </a:pPr>
              <a:endParaRPr lang="en-US" sz="1800" b="0" dirty="0"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853590" y="30341402"/>
              <a:ext cx="1231972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0" dirty="0">
                  <a:latin typeface="+mn-lt"/>
                </a:rPr>
                <a:t>GEMBus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7458562" y="29765323"/>
              <a:ext cx="8605749" cy="16769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>
                <a:latin typeface="Times New Roman" pitchFamily="-65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765270" y="31260400"/>
              <a:ext cx="2622678" cy="6463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Dot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00" b="0" dirty="0">
                  <a:latin typeface="+mn-lt"/>
                </a:rPr>
                <a:t>GEMBus Messaging </a:t>
              </a:r>
              <a:br>
                <a:rPr lang="en-US" sz="1800" b="0" dirty="0">
                  <a:latin typeface="+mn-lt"/>
                </a:rPr>
              </a:br>
              <a:r>
                <a:rPr lang="en-US" sz="1800" b="0" dirty="0">
                  <a:latin typeface="+mn-lt"/>
                </a:rPr>
                <a:t>Infrastructure (GMI)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6845238" y="27737637"/>
              <a:ext cx="1231972" cy="33855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b="0" dirty="0">
                  <a:latin typeface="+mn-lt"/>
                </a:rPr>
                <a:t>Routing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6757578" y="27697710"/>
              <a:ext cx="1366294" cy="77571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>
                <a:latin typeface="Times New Roman" pitchFamily="-65" charset="0"/>
              </a:endParaRPr>
            </a:p>
          </p:txBody>
        </p:sp>
        <p:cxnSp>
          <p:nvCxnSpPr>
            <p:cNvPr id="28" name="Elbow Connector 27"/>
            <p:cNvCxnSpPr>
              <a:stCxn id="27" idx="1"/>
              <a:endCxn id="4" idx="3"/>
            </p:cNvCxnSpPr>
            <p:nvPr/>
          </p:nvCxnSpPr>
          <p:spPr bwMode="auto">
            <a:xfrm rot="10800000" flipV="1">
              <a:off x="25845447" y="28085564"/>
              <a:ext cx="912132" cy="251820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26842403" y="28969648"/>
              <a:ext cx="1314468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600" b="0" dirty="0">
                  <a:latin typeface="+mn-lt"/>
                </a:rPr>
                <a:t>Configuration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6802593" y="28929723"/>
              <a:ext cx="1380612" cy="77571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>
                <a:latin typeface="Times New Roman" pitchFamily="-65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808772" y="30281511"/>
              <a:ext cx="137443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400" b="0" dirty="0">
                  <a:latin typeface="+mn-lt"/>
                </a:rPr>
                <a:t>Interceptors </a:t>
              </a:r>
              <a:r>
                <a:rPr lang="en-US" sz="1400" b="0" dirty="0" err="1" smtClean="0">
                  <a:latin typeface="+mn-lt"/>
                </a:rPr>
                <a:t>AspectOriented</a:t>
              </a:r>
              <a:endParaRPr lang="en-US" sz="1400" b="0" dirty="0">
                <a:latin typeface="+mn-lt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6802593" y="30241585"/>
              <a:ext cx="1380612" cy="77571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>
                <a:latin typeface="Times New Roman" pitchFamily="-65" charset="0"/>
              </a:endParaRPr>
            </a:p>
          </p:txBody>
        </p:sp>
        <p:cxnSp>
          <p:nvCxnSpPr>
            <p:cNvPr id="33" name="Straight Arrow Connector 32"/>
            <p:cNvCxnSpPr>
              <a:stCxn id="30" idx="1"/>
            </p:cNvCxnSpPr>
            <p:nvPr/>
          </p:nvCxnSpPr>
          <p:spPr bwMode="auto">
            <a:xfrm rot="10800000" flipV="1">
              <a:off x="26321651" y="29317576"/>
              <a:ext cx="480942" cy="2281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rot="10800000" flipV="1">
              <a:off x="26302698" y="30569552"/>
              <a:ext cx="480944" cy="2281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5" name="Rectangle 34"/>
            <p:cNvSpPr/>
            <p:nvPr/>
          </p:nvSpPr>
          <p:spPr bwMode="auto">
            <a:xfrm>
              <a:off x="26053933" y="26951012"/>
              <a:ext cx="2343114" cy="428872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>
                <a:latin typeface="Times New Roman" pitchFamily="-65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3936611" y="31948372"/>
              <a:ext cx="1665634" cy="118055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>
                <a:latin typeface="Times New Roman" pitchFamily="-65" charset="0"/>
              </a:endParaRPr>
            </a:p>
          </p:txBody>
        </p:sp>
        <p:sp>
          <p:nvSpPr>
            <p:cNvPr id="37" name="Up-Down Arrow 36"/>
            <p:cNvSpPr/>
            <p:nvPr/>
          </p:nvSpPr>
          <p:spPr bwMode="auto">
            <a:xfrm>
              <a:off x="22369864" y="30893177"/>
              <a:ext cx="521219" cy="1035232"/>
            </a:xfrm>
            <a:prstGeom prst="upDown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>
                <a:latin typeface="Times New Roman" pitchFamily="-65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1903240" y="32042483"/>
              <a:ext cx="1611040" cy="295466"/>
            </a:xfrm>
            <a:prstGeom prst="rect">
              <a:avLst/>
            </a:prstGeom>
            <a:noFill/>
          </p:spPr>
          <p:txBody>
            <a:bodyPr lIns="9144" tIns="9144" rIns="9144" bIns="9144">
              <a:spAutoFit/>
            </a:bodyPr>
            <a:lstStyle/>
            <a:p>
              <a:pPr algn="ctr">
                <a:defRPr/>
              </a:pPr>
              <a:r>
                <a:rPr lang="en-US" sz="1800" b="0" dirty="0">
                  <a:latin typeface="+mn-lt"/>
                </a:rPr>
                <a:t>Security Service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1850088" y="31960275"/>
              <a:ext cx="1665634" cy="118055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>
                <a:latin typeface="Times New Roman" pitchFamily="-65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6181042" y="27077366"/>
              <a:ext cx="216038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800" b="0" dirty="0">
                  <a:latin typeface="+mn-lt"/>
                </a:rPr>
                <a:t>Message Handling</a:t>
              </a: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25856552" y="32374430"/>
              <a:ext cx="3140118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800" b="0" dirty="0" err="1" smtClean="0">
                  <a:latin typeface="+mn-lt"/>
                </a:rPr>
                <a:t>CSrvID</a:t>
              </a:r>
              <a:r>
                <a:rPr lang="en-US" sz="1800" dirty="0" smtClean="0"/>
                <a:t> – Composite Service ID</a:t>
              </a:r>
              <a:endParaRPr lang="en-US" sz="1800" b="0" dirty="0" smtClean="0">
                <a:latin typeface="+mn-lt"/>
              </a:endParaRPr>
            </a:p>
            <a:p>
              <a:pPr>
                <a:defRPr/>
              </a:pPr>
              <a:r>
                <a:rPr lang="en-US" sz="1800" b="0" dirty="0" err="1" smtClean="0">
                  <a:latin typeface="+mn-lt"/>
                </a:rPr>
                <a:t>SesID</a:t>
              </a:r>
              <a:r>
                <a:rPr lang="en-US" sz="1800" b="0" dirty="0" smtClean="0">
                  <a:latin typeface="+mn-lt"/>
                </a:rPr>
                <a:t> – Provisioning Session ID</a:t>
              </a:r>
              <a:endParaRPr lang="en-US" sz="1800" b="0" dirty="0">
                <a:latin typeface="+mn-lt"/>
              </a:endParaRPr>
            </a:p>
            <a:p>
              <a:pPr algn="ctr">
                <a:defRPr/>
              </a:pPr>
              <a:endParaRPr lang="en-US" sz="1800" b="0" dirty="0">
                <a:latin typeface="+mn-lt"/>
              </a:endParaRPr>
            </a:p>
          </p:txBody>
        </p:sp>
      </p:grpSp>
      <p:sp>
        <p:nvSpPr>
          <p:cNvPr id="278" name="Content Placeholder 2"/>
          <p:cNvSpPr txBox="1">
            <a:spLocks/>
          </p:cNvSpPr>
          <p:nvPr/>
        </p:nvSpPr>
        <p:spPr>
          <a:xfrm>
            <a:off x="17677641" y="24345942"/>
            <a:ext cx="11574622" cy="1752624"/>
          </a:xfrm>
          <a:prstGeom prst="rect">
            <a:avLst/>
          </a:prstGeom>
        </p:spPr>
        <p:txBody>
          <a:bodyPr vert="horz" lIns="403250" tIns="201625" rIns="403250" bIns="201625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200" dirty="0" smtClean="0"/>
              <a:t>CSA  Incorporates the major principles of the Service Oriented Architecture (SOA) and supports  SLM/SSLM services </a:t>
            </a:r>
            <a:r>
              <a:rPr lang="en-US" sz="2200" dirty="0" err="1" smtClean="0"/>
              <a:t>lifcecycle</a:t>
            </a:r>
            <a:r>
              <a:rPr lang="en-US" sz="2200" dirty="0" smtClean="0"/>
              <a:t>  management models</a:t>
            </a:r>
          </a:p>
          <a:p>
            <a:pPr>
              <a:spcBef>
                <a:spcPct val="20000"/>
              </a:spcBef>
              <a:defRPr/>
            </a:pPr>
            <a:r>
              <a:rPr lang="en-US" sz="2200" dirty="0" smtClean="0"/>
              <a:t>Logical Abstraction layer provides a basis for uniform component services presentation allowing  federated  cross-domain composite services operation.</a:t>
            </a:r>
          </a:p>
        </p:txBody>
      </p:sp>
      <p:sp>
        <p:nvSpPr>
          <p:cNvPr id="282" name="Moon 281"/>
          <p:cNvSpPr/>
          <p:nvPr/>
        </p:nvSpPr>
        <p:spPr>
          <a:xfrm>
            <a:off x="6504663" y="33620244"/>
            <a:ext cx="73026" cy="182565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6" name="Straight Connector 285"/>
          <p:cNvCxnSpPr>
            <a:stCxn id="219" idx="6"/>
            <a:endCxn id="282" idx="1"/>
          </p:cNvCxnSpPr>
          <p:nvPr/>
        </p:nvCxnSpPr>
        <p:spPr>
          <a:xfrm flipV="1">
            <a:off x="6224134" y="33711527"/>
            <a:ext cx="280529" cy="102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Oval 288"/>
          <p:cNvSpPr/>
          <p:nvPr/>
        </p:nvSpPr>
        <p:spPr bwMode="auto">
          <a:xfrm>
            <a:off x="6431637" y="33839322"/>
            <a:ext cx="255851" cy="27933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00" tIns="10800" rIns="10800" bIns="10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3a</a:t>
            </a:r>
          </a:p>
        </p:txBody>
      </p:sp>
      <p:sp>
        <p:nvSpPr>
          <p:cNvPr id="280" name="Rectangle 3"/>
          <p:cNvSpPr txBox="1">
            <a:spLocks noChangeArrowheads="1"/>
          </p:cNvSpPr>
          <p:nvPr/>
        </p:nvSpPr>
        <p:spPr>
          <a:xfrm>
            <a:off x="4453731" y="35644137"/>
            <a:ext cx="4419600" cy="2641632"/>
          </a:xfrm>
          <a:prstGeom prst="rect">
            <a:avLst/>
          </a:prstGeom>
        </p:spPr>
        <p:txBody>
          <a:bodyPr vert="horz" lIns="180000" tIns="201625" rIns="180000" bIns="201625" numCol="1" rtlCol="0">
            <a:noAutofit/>
          </a:bodyPr>
          <a:lstStyle/>
          <a:p>
            <a:pPr marL="342900" marR="0" lvl="0" indent="-342900" defTabSz="4032504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DESIGN STAGE</a:t>
            </a:r>
          </a:p>
          <a:p>
            <a:pPr marL="342900" marR="0" lvl="0" indent="-342900" defTabSz="4032504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Service  Repository</a:t>
            </a:r>
          </a:p>
          <a:p>
            <a:pPr marL="342900" marR="0" lvl="0" indent="-342900" defTabSz="4032504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 startAt="9"/>
              <a:tabLst/>
              <a:defRPr/>
            </a:pPr>
            <a:r>
              <a:rPr lang="en-GB" sz="1600" noProof="0" dirty="0" smtClean="0"/>
              <a:t>Service Lifecycle Metadata Repository</a:t>
            </a:r>
            <a:endParaRPr lang="en-GB" sz="1600" dirty="0" smtClean="0"/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+mj-lt"/>
              <a:buAutoNum type="arabicPeriod" startAt="14"/>
              <a:defRPr/>
            </a:pPr>
            <a:r>
              <a:rPr lang="en-GB" sz="1600" dirty="0" smtClean="0"/>
              <a:t>Service Design Management</a:t>
            </a:r>
          </a:p>
          <a:p>
            <a:pPr marL="342900" marR="0" lvl="0" indent="-342900" defTabSz="4032504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DEPLOYMENT STAGE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+mj-lt"/>
              <a:buAutoNum type="arabicPeriod" startAt="10"/>
              <a:defRPr/>
            </a:pPr>
            <a:r>
              <a:rPr lang="en-GB" sz="1600" dirty="0" smtClean="0"/>
              <a:t>Service Lifecycle Metadata Repository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AutoNum type="arabicPeriod" startAt="10"/>
              <a:defRPr/>
            </a:pPr>
            <a:r>
              <a:rPr lang="en-GB" sz="1600" dirty="0" smtClean="0"/>
              <a:t>Service Lifecycle Metadata Coordinator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+mj-lt"/>
              <a:buAutoNum type="arabicPeriod" startAt="15"/>
              <a:defRPr/>
            </a:pPr>
            <a:r>
              <a:rPr lang="en-GB" sz="1600" dirty="0" smtClean="0"/>
              <a:t>Service Deployment Management</a:t>
            </a:r>
          </a:p>
        </p:txBody>
      </p:sp>
      <p:sp>
        <p:nvSpPr>
          <p:cNvPr id="283" name="Rectangle 3"/>
          <p:cNvSpPr txBox="1">
            <a:spLocks noChangeArrowheads="1"/>
          </p:cNvSpPr>
          <p:nvPr/>
        </p:nvSpPr>
        <p:spPr>
          <a:xfrm>
            <a:off x="8568531" y="35644137"/>
            <a:ext cx="4419600" cy="2641632"/>
          </a:xfrm>
          <a:prstGeom prst="rect">
            <a:avLst/>
          </a:prstGeom>
        </p:spPr>
        <p:txBody>
          <a:bodyPr vert="horz" lIns="180000" tIns="201625" rIns="180000" bIns="201625" numCol="1" rtlCol="0">
            <a:noAutofit/>
          </a:bodyPr>
          <a:lstStyle/>
          <a:p>
            <a:pPr marL="342900" marR="0" lvl="0" indent="-342900" defTabSz="4032504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OPERATION STAGE</a:t>
            </a:r>
          </a:p>
          <a:p>
            <a:pPr marL="342900" marR="0" lvl="0" indent="-342900" defTabSz="4032504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Service  Provisioning Management</a:t>
            </a:r>
          </a:p>
          <a:p>
            <a:pPr marL="342900" marR="0" lvl="0" indent="-342900" defTabSz="4032504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 startAt="5"/>
              <a:tabLst/>
              <a:defRPr/>
            </a:pPr>
            <a:r>
              <a:rPr lang="en-GB" sz="1600" noProof="0" dirty="0" smtClean="0"/>
              <a:t>Service Quality/Problem Management</a:t>
            </a:r>
            <a:endParaRPr lang="en-GB" sz="1600" dirty="0" smtClean="0"/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+mj-lt"/>
              <a:buAutoNum type="arabicPeriod" startAt="5"/>
              <a:defRPr/>
            </a:pPr>
            <a:r>
              <a:rPr lang="en-GB" sz="1600" dirty="0" smtClean="0"/>
              <a:t>Service Usage Monitor</a:t>
            </a:r>
            <a:endParaRPr kumimoji="0" lang="en-GB" sz="16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+mj-lt"/>
              <a:buAutoNum type="arabicPeriod" startAt="9"/>
              <a:defRPr/>
            </a:pPr>
            <a:r>
              <a:rPr lang="en-GB" sz="1600" dirty="0" smtClean="0"/>
              <a:t>Service State Monitor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+mj-lt"/>
              <a:buAutoNum type="arabicPeriod" startAt="9"/>
              <a:defRPr/>
            </a:pPr>
            <a:r>
              <a:rPr lang="en-GB" sz="1600" dirty="0" smtClean="0"/>
              <a:t>Service Resource Fulfilment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+mj-lt"/>
              <a:buAutoNum type="arabicPeriod" startAt="9"/>
              <a:defRPr/>
            </a:pPr>
            <a:r>
              <a:rPr lang="en-GB" sz="1600" dirty="0" smtClean="0"/>
              <a:t>Service Resource Monitor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+mj-lt"/>
              <a:buAutoNum type="arabicPeriod" startAt="9"/>
              <a:defRPr/>
            </a:pPr>
            <a:r>
              <a:rPr lang="en-GB" sz="1600" dirty="0" smtClean="0"/>
              <a:t>Resource Usage Monitor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101F9FA296E948A9ADAFC7BC550195" ma:contentTypeVersion="2" ma:contentTypeDescription="Create a new document." ma:contentTypeScope="" ma:versionID="33e7761e39e32b2df18ccec1aea7c588">
  <xsd:schema xmlns:xsd="http://www.w3.org/2001/XMLSchema" xmlns:xs="http://www.w3.org/2001/XMLSchema" xmlns:p="http://schemas.microsoft.com/office/2006/metadata/properties" xmlns:ns2="8efcfeb5-9be8-42de-ba77-7bf4e03ee4ed" targetNamespace="http://schemas.microsoft.com/office/2006/metadata/properties" ma:root="true" ma:fieldsID="3a080d1f145e4115cd6722ce397d2cde" ns2:_="">
    <xsd:import namespace="8efcfeb5-9be8-42de-ba77-7bf4e03ee4ed"/>
    <xsd:element name="properties">
      <xsd:complexType>
        <xsd:sequence>
          <xsd:element name="documentManagement">
            <xsd:complexType>
              <xsd:all>
                <xsd:element ref="ns2:DocumentType"/>
                <xsd:element ref="ns2:Document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fcfeb5-9be8-42de-ba77-7bf4e03ee4ed" elementFormDefault="qualified">
    <xsd:import namespace="http://schemas.microsoft.com/office/2006/documentManagement/types"/>
    <xsd:import namespace="http://schemas.microsoft.com/office/infopath/2007/PartnerControls"/>
    <xsd:element name="DocumentType" ma:index="8" ma:displayName="Document Type" ma:format="Dropdown" ma:internalName="DocumentType">
      <xsd:simpleType>
        <xsd:restriction base="dms:Choice">
          <xsd:enumeration value="Audio Visual"/>
          <xsd:enumeration value="Brochures"/>
          <xsd:enumeration value="Deliverables"/>
          <xsd:enumeration value="Demonstrations"/>
          <xsd:enumeration value="Documents"/>
          <xsd:enumeration value="Maps"/>
          <xsd:enumeration value="Presentations"/>
          <xsd:enumeration value="Press Releases"/>
          <xsd:enumeration value="Posters"/>
          <xsd:enumeration value="Case Studies"/>
          <xsd:enumeration value="White Papers"/>
          <xsd:enumeration value="Other"/>
        </xsd:restriction>
      </xsd:simpleType>
    </xsd:element>
    <xsd:element name="DocumentCode" ma:index="9" nillable="true" ma:displayName="Document Code" ma:internalName="DocumentCod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ocumentType xmlns="8efcfeb5-9be8-42de-ba77-7bf4e03ee4ed"/>
    <DocumentCode xmlns="8efcfeb5-9be8-42de-ba77-7bf4e03ee4e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17FC4B-DD41-40F1-B4C2-D8DE1B905D1D}"/>
</file>

<file path=customXml/itemProps2.xml><?xml version="1.0" encoding="utf-8"?>
<ds:datastoreItem xmlns:ds="http://schemas.openxmlformats.org/officeDocument/2006/customXml" ds:itemID="{A41B2B8F-27B9-4034-A56C-AEF829F668EA}"/>
</file>

<file path=customXml/itemProps3.xml><?xml version="1.0" encoding="utf-8"?>
<ds:datastoreItem xmlns:ds="http://schemas.openxmlformats.org/officeDocument/2006/customXml" ds:itemID="{751A8DC0-49FA-4504-9C0D-CDEEDDF31573}"/>
</file>

<file path=docProps/app.xml><?xml version="1.0" encoding="utf-8"?>
<Properties xmlns="http://schemas.openxmlformats.org/officeDocument/2006/extended-properties" xmlns:vt="http://schemas.openxmlformats.org/officeDocument/2006/docPropsVTypes">
  <TotalTime>3499</TotalTime>
  <Words>1138</Words>
  <Application>Microsoft Office PowerPoint</Application>
  <PresentationFormat>Custom</PresentationFormat>
  <Paragraphs>193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Picture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Services Lifecycle Management in Dynamically Provisioned Composable Services</dc:title>
  <dc:creator>demch</dc:creator>
  <cp:keywords/>
  <cp:lastModifiedBy>phasleham</cp:lastModifiedBy>
  <cp:revision>223</cp:revision>
  <dcterms:created xsi:type="dcterms:W3CDTF">2010-07-05T15:44:47Z</dcterms:created>
  <dcterms:modified xsi:type="dcterms:W3CDTF">2011-02-08T11:18:06Z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0x01010065101F9FA296E948A9ADAFC7BC550195</vt:lpwstr>
  </property>
  <property fmtid="{D5CDD505-2E9C-101B-9397-08002B2CF9AE}" pid="3" name="Activity">
    <vt:lpwstr>JRA3</vt:lpwstr>
  </property>
  <property fmtid="{D5CDD505-2E9C-101B-9397-08002B2CF9AE}" pid="4" name="DocumentComment">
    <vt:lpwstr>Presented at TNC2010</vt:lpwstr>
  </property>
  <property fmtid="{D5CDD505-2E9C-101B-9397-08002B2CF9AE}" pid="6" name="Task">
    <vt:lpwstr>Task3</vt:lpwstr>
  </property>
  <property fmtid="{D5CDD505-2E9C-101B-9397-08002B2CF9AE}" pid="7" name="ActivityDocumentType">
    <vt:lpwstr>Poster</vt:lpwstr>
  </property>
  <property fmtid="{D5CDD505-2E9C-101B-9397-08002B2CF9AE}" pid="8" name="vti_description">
    <vt:lpwstr/>
  </property>
</Properties>
</file>